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7810500" cy="10052050"/>
  <p:notesSz cx="7810500" cy="1005205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5A187"/>
    <a:srgbClr val="DDDDCD"/>
    <a:srgbClr val="ABAC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182" autoAdjust="0"/>
  </p:normalViewPr>
  <p:slideViewPr>
    <p:cSldViewPr snapToGrid="0">
      <p:cViewPr varScale="1">
        <p:scale>
          <a:sx n="83" d="100"/>
          <a:sy n="83" d="100"/>
        </p:scale>
        <p:origin x="2688" y="9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384550" cy="50323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4424363" y="0"/>
            <a:ext cx="3384550" cy="503238"/>
          </a:xfrm>
          <a:prstGeom prst="rect">
            <a:avLst/>
          </a:prstGeom>
        </p:spPr>
        <p:txBody>
          <a:bodyPr vert="horz" lIns="91440" tIns="45720" rIns="91440" bIns="45720" rtlCol="0"/>
          <a:lstStyle>
            <a:lvl1pPr algn="r">
              <a:defRPr sz="1200"/>
            </a:lvl1pPr>
          </a:lstStyle>
          <a:p>
            <a:fld id="{D52253F1-EED6-4A94-B51C-FC79E600B266}" type="datetimeFigureOut">
              <a:rPr kumimoji="1" lang="ja-JP" altLang="en-US" smtClean="0"/>
              <a:t>2023/9/19</a:t>
            </a:fld>
            <a:endParaRPr kumimoji="1" lang="ja-JP" altLang="en-US"/>
          </a:p>
        </p:txBody>
      </p:sp>
      <p:sp>
        <p:nvSpPr>
          <p:cNvPr id="4" name="スライド イメージ プレースホルダー 3"/>
          <p:cNvSpPr>
            <a:spLocks noGrp="1" noRot="1" noChangeAspect="1"/>
          </p:cNvSpPr>
          <p:nvPr>
            <p:ph type="sldImg" idx="2"/>
          </p:nvPr>
        </p:nvSpPr>
        <p:spPr>
          <a:xfrm>
            <a:off x="2587625" y="1257300"/>
            <a:ext cx="2635250" cy="3392488"/>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781050" y="4837113"/>
            <a:ext cx="6248400" cy="3959225"/>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548813"/>
            <a:ext cx="3384550" cy="50323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4424363" y="9548813"/>
            <a:ext cx="3384550" cy="503237"/>
          </a:xfrm>
          <a:prstGeom prst="rect">
            <a:avLst/>
          </a:prstGeom>
        </p:spPr>
        <p:txBody>
          <a:bodyPr vert="horz" lIns="91440" tIns="45720" rIns="91440" bIns="45720" rtlCol="0" anchor="b"/>
          <a:lstStyle>
            <a:lvl1pPr algn="r">
              <a:defRPr sz="1200"/>
            </a:lvl1pPr>
          </a:lstStyle>
          <a:p>
            <a:fld id="{889F4347-0F0B-4C4C-9897-9006754BA700}" type="slidenum">
              <a:rPr kumimoji="1" lang="ja-JP" altLang="en-US" smtClean="0"/>
              <a:t>‹#›</a:t>
            </a:fld>
            <a:endParaRPr kumimoji="1" lang="ja-JP" altLang="en-US"/>
          </a:p>
        </p:txBody>
      </p:sp>
    </p:spTree>
    <p:extLst>
      <p:ext uri="{BB962C8B-B14F-4D97-AF65-F5344CB8AC3E}">
        <p14:creationId xmlns:p14="http://schemas.microsoft.com/office/powerpoint/2010/main" val="123375500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89F4347-0F0B-4C4C-9897-9006754BA700}" type="slidenum">
              <a:rPr kumimoji="1" lang="ja-JP" altLang="en-US" smtClean="0"/>
              <a:t>2</a:t>
            </a:fld>
            <a:endParaRPr kumimoji="1" lang="ja-JP" altLang="en-US"/>
          </a:p>
        </p:txBody>
      </p:sp>
    </p:spTree>
    <p:extLst>
      <p:ext uri="{BB962C8B-B14F-4D97-AF65-F5344CB8AC3E}">
        <p14:creationId xmlns:p14="http://schemas.microsoft.com/office/powerpoint/2010/main" val="2673352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89F4347-0F0B-4C4C-9897-9006754BA700}" type="slidenum">
              <a:rPr kumimoji="1" lang="ja-JP" altLang="en-US" smtClean="0"/>
              <a:t>4</a:t>
            </a:fld>
            <a:endParaRPr kumimoji="1" lang="ja-JP" altLang="en-US"/>
          </a:p>
        </p:txBody>
      </p:sp>
    </p:spTree>
    <p:extLst>
      <p:ext uri="{BB962C8B-B14F-4D97-AF65-F5344CB8AC3E}">
        <p14:creationId xmlns:p14="http://schemas.microsoft.com/office/powerpoint/2010/main" val="879887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89F4347-0F0B-4C4C-9897-9006754BA700}" type="slidenum">
              <a:rPr kumimoji="1" lang="ja-JP" altLang="en-US" smtClean="0"/>
              <a:t>8</a:t>
            </a:fld>
            <a:endParaRPr kumimoji="1" lang="ja-JP" altLang="en-US"/>
          </a:p>
        </p:txBody>
      </p:sp>
    </p:spTree>
    <p:extLst>
      <p:ext uri="{BB962C8B-B14F-4D97-AF65-F5344CB8AC3E}">
        <p14:creationId xmlns:p14="http://schemas.microsoft.com/office/powerpoint/2010/main" val="3796744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89F4347-0F0B-4C4C-9897-9006754BA700}" type="slidenum">
              <a:rPr kumimoji="1" lang="ja-JP" altLang="en-US" smtClean="0"/>
              <a:t>11</a:t>
            </a:fld>
            <a:endParaRPr kumimoji="1" lang="ja-JP" altLang="en-US"/>
          </a:p>
        </p:txBody>
      </p:sp>
    </p:spTree>
    <p:extLst>
      <p:ext uri="{BB962C8B-B14F-4D97-AF65-F5344CB8AC3E}">
        <p14:creationId xmlns:p14="http://schemas.microsoft.com/office/powerpoint/2010/main" val="2894150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82930" y="3084639"/>
            <a:ext cx="6606540" cy="208959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165860" y="5572252"/>
            <a:ext cx="5440680" cy="248761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700" b="0" i="0">
                <a:solidFill>
                  <a:schemeClr val="tx1"/>
                </a:solidFill>
                <a:latin typeface="Arial"/>
                <a:cs typeface="Arial"/>
              </a:defRPr>
            </a:lvl1pPr>
          </a:lstStyle>
          <a:p>
            <a:pPr marL="12700">
              <a:lnSpc>
                <a:spcPts val="805"/>
              </a:lnSpc>
            </a:pPr>
            <a:r>
              <a:rPr dirty="0">
                <a:latin typeface="Arial"/>
                <a:cs typeface="Arial"/>
              </a:rPr>
              <a:t>© Copr. 1949-1998 Hewlett-Packard</a:t>
            </a:r>
            <a:r>
              <a:rPr spc="-105" dirty="0">
                <a:latin typeface="Arial"/>
                <a:cs typeface="Arial"/>
              </a:rPr>
              <a:t> </a:t>
            </a:r>
            <a:r>
              <a:rPr dirty="0">
                <a:latin typeface="Arial"/>
                <a:cs typeface="Arial"/>
              </a:rPr>
              <a:t>Co.</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9/19/2023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defRPr sz="700" b="0" i="0">
                <a:solidFill>
                  <a:schemeClr val="tx1"/>
                </a:solidFill>
                <a:latin typeface="Arial"/>
                <a:cs typeface="Arial"/>
              </a:defRPr>
            </a:lvl1pPr>
          </a:lstStyle>
          <a:p>
            <a:pPr marL="12700">
              <a:lnSpc>
                <a:spcPts val="805"/>
              </a:lnSpc>
            </a:pPr>
            <a:r>
              <a:rPr dirty="0">
                <a:latin typeface="Arial"/>
                <a:cs typeface="Arial"/>
              </a:rPr>
              <a:t>© Copr. 1949-1998 Hewlett-Packard</a:t>
            </a:r>
            <a:r>
              <a:rPr spc="-105" dirty="0">
                <a:latin typeface="Arial"/>
                <a:cs typeface="Arial"/>
              </a:rPr>
              <a:t> </a:t>
            </a:r>
            <a:r>
              <a:rPr dirty="0">
                <a:latin typeface="Arial"/>
                <a:cs typeface="Arial"/>
              </a:rPr>
              <a:t>Co.</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9/19/2023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388620" y="2288603"/>
            <a:ext cx="3380994" cy="6567297"/>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002786" y="2288603"/>
            <a:ext cx="3380994" cy="6567297"/>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700" b="0" i="0">
                <a:solidFill>
                  <a:schemeClr val="tx1"/>
                </a:solidFill>
                <a:latin typeface="Arial"/>
                <a:cs typeface="Arial"/>
              </a:defRPr>
            </a:lvl1pPr>
          </a:lstStyle>
          <a:p>
            <a:pPr marL="12700">
              <a:lnSpc>
                <a:spcPts val="805"/>
              </a:lnSpc>
            </a:pPr>
            <a:r>
              <a:rPr dirty="0">
                <a:latin typeface="Arial"/>
                <a:cs typeface="Arial"/>
              </a:rPr>
              <a:t>© Copr. 1949-1998 Hewlett-Packard</a:t>
            </a:r>
            <a:r>
              <a:rPr spc="-105" dirty="0">
                <a:latin typeface="Arial"/>
                <a:cs typeface="Arial"/>
              </a:rPr>
              <a:t> </a:t>
            </a:r>
            <a:r>
              <a:rPr dirty="0">
                <a:latin typeface="Arial"/>
                <a:cs typeface="Arial"/>
              </a:rPr>
              <a:t>Co.</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9/19/2023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defRPr sz="700" b="0" i="0">
                <a:solidFill>
                  <a:schemeClr val="tx1"/>
                </a:solidFill>
                <a:latin typeface="Arial"/>
                <a:cs typeface="Arial"/>
              </a:defRPr>
            </a:lvl1pPr>
          </a:lstStyle>
          <a:p>
            <a:pPr marL="12700">
              <a:lnSpc>
                <a:spcPts val="805"/>
              </a:lnSpc>
            </a:pPr>
            <a:r>
              <a:rPr dirty="0">
                <a:latin typeface="Arial"/>
                <a:cs typeface="Arial"/>
              </a:rPr>
              <a:t>© Copr. 1949-1998 Hewlett-Packard</a:t>
            </a:r>
            <a:r>
              <a:rPr spc="-105" dirty="0">
                <a:latin typeface="Arial"/>
                <a:cs typeface="Arial"/>
              </a:rPr>
              <a:t> </a:t>
            </a:r>
            <a:r>
              <a:rPr dirty="0">
                <a:latin typeface="Arial"/>
                <a:cs typeface="Arial"/>
              </a:rPr>
              <a:t>Co.</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9/19/2023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700" b="0" i="0">
                <a:solidFill>
                  <a:schemeClr val="tx1"/>
                </a:solidFill>
                <a:latin typeface="Arial"/>
                <a:cs typeface="Arial"/>
              </a:defRPr>
            </a:lvl1pPr>
          </a:lstStyle>
          <a:p>
            <a:pPr marL="12700">
              <a:lnSpc>
                <a:spcPts val="805"/>
              </a:lnSpc>
            </a:pPr>
            <a:r>
              <a:rPr dirty="0">
                <a:latin typeface="Arial"/>
                <a:cs typeface="Arial"/>
              </a:rPr>
              <a:t>© Copr. 1949-1998 Hewlett-Packard</a:t>
            </a:r>
            <a:r>
              <a:rPr spc="-105" dirty="0">
                <a:latin typeface="Arial"/>
                <a:cs typeface="Arial"/>
              </a:rPr>
              <a:t> </a:t>
            </a:r>
            <a:r>
              <a:rPr dirty="0">
                <a:latin typeface="Arial"/>
                <a:cs typeface="Arial"/>
              </a:rPr>
              <a:t>Co.</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9/19/2023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88620" y="398018"/>
            <a:ext cx="6995160" cy="1592072"/>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388620" y="2288603"/>
            <a:ext cx="6995160" cy="656729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2654300" y="9872571"/>
            <a:ext cx="1623060" cy="114300"/>
          </a:xfrm>
          <a:prstGeom prst="rect">
            <a:avLst/>
          </a:prstGeom>
        </p:spPr>
        <p:txBody>
          <a:bodyPr wrap="square" lIns="0" tIns="0" rIns="0" bIns="0">
            <a:spAutoFit/>
          </a:bodyPr>
          <a:lstStyle>
            <a:lvl1pPr>
              <a:defRPr sz="700" b="0" i="0">
                <a:solidFill>
                  <a:schemeClr val="tx1"/>
                </a:solidFill>
                <a:latin typeface="Arial"/>
                <a:cs typeface="Arial"/>
              </a:defRPr>
            </a:lvl1pPr>
          </a:lstStyle>
          <a:p>
            <a:pPr marL="12700">
              <a:lnSpc>
                <a:spcPts val="805"/>
              </a:lnSpc>
            </a:pPr>
            <a:r>
              <a:rPr dirty="0">
                <a:latin typeface="Arial"/>
                <a:cs typeface="Arial"/>
              </a:rPr>
              <a:t>© Copr. 1949-1998 Hewlett-Packard</a:t>
            </a:r>
            <a:r>
              <a:rPr spc="-105" dirty="0">
                <a:latin typeface="Arial"/>
                <a:cs typeface="Arial"/>
              </a:rPr>
              <a:t> </a:t>
            </a:r>
            <a:r>
              <a:rPr dirty="0">
                <a:latin typeface="Arial"/>
                <a:cs typeface="Arial"/>
              </a:rPr>
              <a:t>Co.</a:t>
            </a:r>
          </a:p>
        </p:txBody>
      </p:sp>
      <p:sp>
        <p:nvSpPr>
          <p:cNvPr id="5" name="Holder 5"/>
          <p:cNvSpPr>
            <a:spLocks noGrp="1"/>
          </p:cNvSpPr>
          <p:nvPr>
            <p:ph type="dt" sz="half" idx="6"/>
          </p:nvPr>
        </p:nvSpPr>
        <p:spPr>
          <a:xfrm>
            <a:off x="388620" y="9253919"/>
            <a:ext cx="1787652" cy="497522"/>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9/19/2023</a:t>
            </a:fld>
            <a:endParaRPr lang="en-US"/>
          </a:p>
        </p:txBody>
      </p:sp>
      <p:sp>
        <p:nvSpPr>
          <p:cNvPr id="6" name="Holder 6"/>
          <p:cNvSpPr>
            <a:spLocks noGrp="1"/>
          </p:cNvSpPr>
          <p:nvPr>
            <p:ph type="sldNum" sz="quarter" idx="7"/>
          </p:nvPr>
        </p:nvSpPr>
        <p:spPr>
          <a:xfrm>
            <a:off x="5596128" y="9253919"/>
            <a:ext cx="1787652" cy="49752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g"/><Relationship Id="rId1" Type="http://schemas.openxmlformats.org/officeDocument/2006/relationships/slideLayout" Target="../slideLayouts/slideLayout5.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9050" y="30354"/>
            <a:ext cx="7772400" cy="9948671"/>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2673350" y="9808564"/>
            <a:ext cx="1623060" cy="114300"/>
          </a:xfrm>
          <a:prstGeom prst="rect">
            <a:avLst/>
          </a:prstGeom>
        </p:spPr>
        <p:txBody>
          <a:bodyPr vert="horz" wrap="square" lIns="0" tIns="0" rIns="0" bIns="0" rtlCol="0">
            <a:spAutoFit/>
          </a:bodyPr>
          <a:lstStyle/>
          <a:p>
            <a:pPr marL="12700">
              <a:lnSpc>
                <a:spcPts val="805"/>
              </a:lnSpc>
            </a:pPr>
            <a:r>
              <a:rPr sz="700" dirty="0">
                <a:latin typeface="Arial"/>
                <a:cs typeface="Arial"/>
              </a:rPr>
              <a:t>© Copr. 1949-1998 Hewlett-Packard</a:t>
            </a:r>
            <a:r>
              <a:rPr sz="700" spc="-105" dirty="0">
                <a:latin typeface="Arial"/>
                <a:cs typeface="Arial"/>
              </a:rPr>
              <a:t> </a:t>
            </a:r>
            <a:r>
              <a:rPr sz="700" dirty="0">
                <a:latin typeface="Arial"/>
                <a:cs typeface="Arial"/>
              </a:rPr>
              <a:t>Co.</a:t>
            </a:r>
            <a:endParaRPr sz="700">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0" name="図 49">
            <a:extLst>
              <a:ext uri="{FF2B5EF4-FFF2-40B4-BE49-F238E27FC236}">
                <a16:creationId xmlns:a16="http://schemas.microsoft.com/office/drawing/2014/main" id="{312ECF30-9A98-C03F-C522-548CE0A082D7}"/>
              </a:ext>
            </a:extLst>
          </p:cNvPr>
          <p:cNvPicPr>
            <a:picLocks noChangeAspect="1"/>
          </p:cNvPicPr>
          <p:nvPr/>
        </p:nvPicPr>
        <p:blipFill>
          <a:blip r:embed="rId2"/>
          <a:stretch>
            <a:fillRect/>
          </a:stretch>
        </p:blipFill>
        <p:spPr>
          <a:xfrm>
            <a:off x="742550" y="974382"/>
            <a:ext cx="3143689" cy="3365843"/>
          </a:xfrm>
          <a:prstGeom prst="rect">
            <a:avLst/>
          </a:prstGeom>
        </p:spPr>
      </p:pic>
      <p:sp>
        <p:nvSpPr>
          <p:cNvPr id="2" name="object 2"/>
          <p:cNvSpPr/>
          <p:nvPr/>
        </p:nvSpPr>
        <p:spPr>
          <a:xfrm>
            <a:off x="8007858" y="0"/>
            <a:ext cx="7784592" cy="9997440"/>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2673350" y="9823803"/>
            <a:ext cx="1623060" cy="114300"/>
          </a:xfrm>
          <a:prstGeom prst="rect">
            <a:avLst/>
          </a:prstGeom>
        </p:spPr>
        <p:txBody>
          <a:bodyPr vert="horz" wrap="square" lIns="0" tIns="0" rIns="0" bIns="0" rtlCol="0">
            <a:spAutoFit/>
          </a:bodyPr>
          <a:lstStyle/>
          <a:p>
            <a:pPr marL="12700">
              <a:lnSpc>
                <a:spcPts val="805"/>
              </a:lnSpc>
            </a:pPr>
            <a:r>
              <a:rPr sz="700" dirty="0">
                <a:latin typeface="Arial"/>
                <a:cs typeface="Arial"/>
              </a:rPr>
              <a:t>© Copr. 1949-1998 Hewlett-Packard</a:t>
            </a:r>
            <a:r>
              <a:rPr sz="700" spc="-105" dirty="0">
                <a:latin typeface="Arial"/>
                <a:cs typeface="Arial"/>
              </a:rPr>
              <a:t> </a:t>
            </a:r>
            <a:r>
              <a:rPr sz="700" dirty="0">
                <a:latin typeface="Arial"/>
                <a:cs typeface="Arial"/>
              </a:rPr>
              <a:t>Co.</a:t>
            </a:r>
            <a:endParaRPr sz="700">
              <a:latin typeface="Arial"/>
              <a:cs typeface="Arial"/>
            </a:endParaRPr>
          </a:p>
        </p:txBody>
      </p:sp>
      <p:sp>
        <p:nvSpPr>
          <p:cNvPr id="4" name="object 3">
            <a:extLst>
              <a:ext uri="{FF2B5EF4-FFF2-40B4-BE49-F238E27FC236}">
                <a16:creationId xmlns:a16="http://schemas.microsoft.com/office/drawing/2014/main" id="{2773F212-6B75-6F88-4E57-4C35DF7CE7D1}"/>
              </a:ext>
            </a:extLst>
          </p:cNvPr>
          <p:cNvSpPr txBox="1"/>
          <p:nvPr/>
        </p:nvSpPr>
        <p:spPr>
          <a:xfrm>
            <a:off x="855727" y="9521825"/>
            <a:ext cx="6395982" cy="144000"/>
          </a:xfrm>
          <a:prstGeom prst="rect">
            <a:avLst/>
          </a:prstGeom>
          <a:solidFill>
            <a:schemeClr val="bg1"/>
          </a:solidFill>
        </p:spPr>
        <p:txBody>
          <a:bodyPr vert="horz" wrap="none" lIns="0" tIns="0" rIns="0" bIns="0" rtlCol="0" anchor="b">
            <a:noAutofit/>
          </a:bodyPr>
          <a:lstStyle/>
          <a:p>
            <a:pPr marL="12700">
              <a:lnSpc>
                <a:spcPts val="805"/>
              </a:lnSpc>
            </a:pPr>
            <a:r>
              <a:rPr lang="en-US" sz="500">
                <a:latin typeface="Arial"/>
                <a:cs typeface="Arial"/>
              </a:rPr>
              <a:t> .                                                                                                                                                                             </a:t>
            </a:r>
            <a:r>
              <a:rPr lang="en-US" sz="900">
                <a:latin typeface="Arial"/>
                <a:cs typeface="Arial"/>
              </a:rPr>
              <a:t>10</a:t>
            </a:r>
            <a:r>
              <a:rPr lang="en-US" sz="500">
                <a:latin typeface="Arial"/>
                <a:cs typeface="Arial"/>
              </a:rPr>
              <a:t>                                                                                                           </a:t>
            </a:r>
            <a:endParaRPr lang="en-US" altLang="ja-JP" sz="500">
              <a:latin typeface="Arial"/>
              <a:cs typeface="Arial"/>
            </a:endParaRPr>
          </a:p>
        </p:txBody>
      </p:sp>
      <p:sp>
        <p:nvSpPr>
          <p:cNvPr id="5" name="正方形/長方形 4">
            <a:extLst>
              <a:ext uri="{FF2B5EF4-FFF2-40B4-BE49-F238E27FC236}">
                <a16:creationId xmlns:a16="http://schemas.microsoft.com/office/drawing/2014/main" id="{17FAF565-F1EF-2143-A193-5FEABD774CBC}"/>
              </a:ext>
            </a:extLst>
          </p:cNvPr>
          <p:cNvSpPr/>
          <p:nvPr/>
        </p:nvSpPr>
        <p:spPr>
          <a:xfrm>
            <a:off x="8640900" y="5254625"/>
            <a:ext cx="3204000" cy="406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050">
                <a:solidFill>
                  <a:schemeClr val="tx1"/>
                </a:solidFill>
                <a:latin typeface="Times New Roman" panose="02020603050405020304" pitchFamily="18" charset="0"/>
                <a:cs typeface="Times New Roman" panose="02020603050405020304" pitchFamily="18" charset="0"/>
              </a:rPr>
              <a:t>some of these same capabilities were extended to the instrument interface in the form of word serial (16-bit parallel) data transfers and more bidirectional interfaces. The overall interface network, however, remained a star pattern with each instrument connected to the mainframe processor by its own cable and plug-in I/O card.</a:t>
            </a:r>
          </a:p>
          <a:p>
            <a:r>
              <a:rPr kumimoji="1" lang="en-US" altLang="ja-JP" sz="1050">
                <a:solidFill>
                  <a:schemeClr val="tx1"/>
                </a:solidFill>
                <a:latin typeface="Times New Roman" panose="02020603050405020304" pitchFamily="18" charset="0"/>
                <a:cs typeface="Times New Roman" panose="02020603050405020304" pitchFamily="18" charset="0"/>
              </a:rPr>
              <a:t>  The plug-in I/O card and backplane structure used in processor mainframes gave rise to a new coupler philosophy that came into existence around 1970. Fig. 3 shows the coupler as the data interchange hub for a data acquisition system. The backplane of the coupler is a bus structure for a closely interrelated collection of I/O cards, one to each instrument or device.</a:t>
            </a:r>
          </a:p>
          <a:p>
            <a:r>
              <a:rPr kumimoji="1" lang="en-US" altLang="ja-JP" sz="1050">
                <a:solidFill>
                  <a:schemeClr val="tx1"/>
                </a:solidFill>
                <a:latin typeface="Times New Roman" panose="02020603050405020304" pitchFamily="18" charset="0"/>
                <a:cs typeface="Times New Roman" panose="02020603050405020304" pitchFamily="18" charset="0"/>
              </a:rPr>
              <a:t>  This system concept represented the beginning of an instrument bus structure. Looking at the interface backplane, data rates were high, information flow was bidirectional, control could be delegated to different elements of the system, codes and formats were standardized. At the backplane side of the I/O cards the interface circuits were identical. However, the individual instruments still retained their unique interface characteristics.  In many respects this collected bus system was the immediate predecessor to what has been de-</a:t>
            </a:r>
          </a:p>
        </p:txBody>
      </p:sp>
      <p:sp>
        <p:nvSpPr>
          <p:cNvPr id="6" name="正方形/長方形 5">
            <a:extLst>
              <a:ext uri="{FF2B5EF4-FFF2-40B4-BE49-F238E27FC236}">
                <a16:creationId xmlns:a16="http://schemas.microsoft.com/office/drawing/2014/main" id="{1BCE59D4-F3B5-3F1A-DBE0-DE960FEF1D42}"/>
              </a:ext>
            </a:extLst>
          </p:cNvPr>
          <p:cNvSpPr/>
          <p:nvPr/>
        </p:nvSpPr>
        <p:spPr>
          <a:xfrm>
            <a:off x="11997710" y="911225"/>
            <a:ext cx="3204000" cy="846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050">
                <a:solidFill>
                  <a:schemeClr val="tx1"/>
                </a:solidFill>
                <a:latin typeface="Times New Roman" panose="02020603050405020304" pitchFamily="18" charset="0"/>
                <a:cs typeface="Times New Roman" panose="02020603050405020304" pitchFamily="18" charset="0"/>
              </a:rPr>
              <a:t>scribed in the preceding article: a distributed bus interface system where similar functions and capability exist without being concentrated on one backplane.</a:t>
            </a:r>
          </a:p>
          <a:p>
            <a:endParaRPr kumimoji="1" lang="en-US" altLang="ja-JP" sz="1050">
              <a:solidFill>
                <a:schemeClr val="tx1"/>
              </a:solidFill>
              <a:latin typeface="Times New Roman" panose="02020603050405020304" pitchFamily="18" charset="0"/>
              <a:cs typeface="Times New Roman" panose="02020603050405020304" pitchFamily="18" charset="0"/>
            </a:endParaRPr>
          </a:p>
          <a:p>
            <a:r>
              <a:rPr kumimoji="1" lang="en-US" altLang="ja-JP" sz="1050" b="1">
                <a:solidFill>
                  <a:schemeClr val="tx1"/>
                </a:solidFill>
                <a:latin typeface="Arial" panose="020B0604020202020204" pitchFamily="34" charset="0"/>
                <a:cs typeface="Arial" panose="020B0604020202020204" pitchFamily="34" charset="0"/>
              </a:rPr>
              <a:t>Where We're Headed</a:t>
            </a:r>
          </a:p>
          <a:p>
            <a:r>
              <a:rPr kumimoji="1" lang="en-US" altLang="ja-JP" sz="1050">
                <a:solidFill>
                  <a:schemeClr val="tx1"/>
                </a:solidFill>
                <a:latin typeface="Times New Roman" panose="02020603050405020304" pitchFamily="18" charset="0"/>
                <a:cs typeface="Times New Roman" panose="02020603050405020304" pitchFamily="18" charset="0"/>
              </a:rPr>
              <a:t>  Turning from the past to the present and future, we can identify several trends. For one, serial interface techniques are in common use throughout the data processing field in devices such as teleprinters, line printers, and magnetic tape units. These products, as well as calculators and computers, are now frequently used in instrumentation systems. Programmable instruments are therefore required to interface with many devices which use some form of byte-, character-, or word-serial interface. Even simple program input devices like paper tape and mark-sense card readers are character-serial by nature.</a:t>
            </a:r>
          </a:p>
          <a:p>
            <a:r>
              <a:rPr kumimoji="1" lang="en-US" altLang="ja-JP" sz="1050">
                <a:solidFill>
                  <a:schemeClr val="tx1"/>
                </a:solidFill>
                <a:latin typeface="Times New Roman" panose="02020603050405020304" pitchFamily="18" charset="0"/>
                <a:cs typeface="Times New Roman" panose="02020603050405020304" pitchFamily="18" charset="0"/>
              </a:rPr>
              <a:t>   Remote data collection stations, interaction with time-shared syslems, and the frequent use of common-carrier communication facilities are also on the increase. All of these trends seem lo point to a serial interface.</a:t>
            </a:r>
          </a:p>
          <a:p>
            <a:r>
              <a:rPr kumimoji="1" lang="en-US" altLang="ja-JP" sz="1050">
                <a:solidFill>
                  <a:schemeClr val="tx1"/>
                </a:solidFill>
                <a:latin typeface="Times New Roman" panose="02020603050405020304" pitchFamily="18" charset="0"/>
                <a:cs typeface="Times New Roman" panose="02020603050405020304" pitchFamily="18" charset="0"/>
              </a:rPr>
              <a:t>  Another trend is toward intelligent instruments, for which a few bytes of input data define the limits for an entire series of events. No longer is it necessary to program each discrete action.</a:t>
            </a:r>
          </a:p>
          <a:p>
            <a:r>
              <a:rPr kumimoji="1" lang="en-US" altLang="ja-JP" sz="1050">
                <a:solidFill>
                  <a:schemeClr val="tx1"/>
                </a:solidFill>
                <a:latin typeface="Times New Roman" panose="02020603050405020304" pitchFamily="18" charset="0"/>
                <a:cs typeface="Times New Roman" panose="02020603050405020304" pitchFamily="18" charset="0"/>
              </a:rPr>
              <a:t>  These trends help create an environment conducive to a common interface system. There are other trends that will influence the character of that system.</a:t>
            </a:r>
          </a:p>
          <a:p>
            <a:r>
              <a:rPr kumimoji="1" lang="en-US" altLang="ja-JP" sz="1050">
                <a:solidFill>
                  <a:schemeClr val="tx1"/>
                </a:solidFill>
                <a:latin typeface="Times New Roman" panose="02020603050405020304" pitchFamily="18" charset="0"/>
                <a:cs typeface="Times New Roman" panose="02020603050405020304" pitchFamily="18" charset="0"/>
              </a:rPr>
              <a:t>  One of these is towards decreasing instrument response times as instrument capability responds to the need for greater data rates in automatic measurement systems. Greater instrument data rates tend to increase the amount of message traffic that must be carried by the interface.</a:t>
            </a:r>
          </a:p>
          <a:p>
            <a:r>
              <a:rPr kumimoji="1" lang="en-US" altLang="ja-JP" sz="1050">
                <a:solidFill>
                  <a:schemeClr val="tx1"/>
                </a:solidFill>
                <a:latin typeface="Times New Roman" panose="02020603050405020304" pitchFamily="18" charset="0"/>
                <a:cs typeface="Times New Roman" panose="02020603050405020304" pitchFamily="18" charset="0"/>
              </a:rPr>
              <a:t>  While the trend toward smart instruments is decreasing the need for programming data, the number of programmable parameters is increasing. It is not unusual to have all front-panel controls available for digital remote programming. This means that any interface system must provide for an increasing repertoire of messages.</a:t>
            </a:r>
          </a:p>
          <a:p>
            <a:endParaRPr kumimoji="1" lang="en-US" altLang="ja-JP" sz="1050">
              <a:solidFill>
                <a:schemeClr val="tx1"/>
              </a:solidFill>
              <a:latin typeface="Times New Roman" panose="02020603050405020304" pitchFamily="18" charset="0"/>
              <a:cs typeface="Times New Roman" panose="02020603050405020304" pitchFamily="18" charset="0"/>
            </a:endParaRPr>
          </a:p>
          <a:p>
            <a:r>
              <a:rPr kumimoji="1" lang="en-US" altLang="ja-JP" sz="1050" b="1">
                <a:solidFill>
                  <a:schemeClr val="tx1"/>
                </a:solidFill>
                <a:latin typeface="Arial" panose="020B0604020202020204" pitchFamily="34" charset="0"/>
                <a:cs typeface="Arial" panose="020B0604020202020204" pitchFamily="34" charset="0"/>
              </a:rPr>
              <a:t>Now Is the Time</a:t>
            </a:r>
          </a:p>
          <a:p>
            <a:r>
              <a:rPr kumimoji="1" lang="en-US" altLang="ja-JP" sz="1050">
                <a:solidFill>
                  <a:schemeClr val="tx1"/>
                </a:solidFill>
                <a:latin typeface="Times New Roman" panose="02020603050405020304" pitchFamily="18" charset="0"/>
                <a:cs typeface="Times New Roman" panose="02020603050405020304" pitchFamily="18" charset="0"/>
              </a:rPr>
              <a:t>  With these trends both demanding and helping to create more effective interproduct communications, is there reason to believe that a common interface system is feasible at this time? The answer is yes, there are many reasons.</a:t>
            </a:r>
          </a:p>
          <a:p>
            <a:r>
              <a:rPr kumimoji="1" lang="en-US" altLang="ja-JP" sz="1050">
                <a:solidFill>
                  <a:schemeClr val="tx1"/>
                </a:solidFill>
                <a:latin typeface="Times New Roman" panose="02020603050405020304" pitchFamily="18" charset="0"/>
                <a:cs typeface="Times New Roman" panose="02020603050405020304" pitchFamily="18" charset="0"/>
              </a:rPr>
              <a:t>  One key fact is the availability, capability, and</a:t>
            </a:r>
          </a:p>
          <a:p>
            <a:r>
              <a:rPr kumimoji="1" lang="en-US" altLang="ja-JP" sz="1050">
                <a:solidFill>
                  <a:schemeClr val="tx1"/>
                </a:solidFill>
                <a:latin typeface="Times New Roman" panose="02020603050405020304" pitchFamily="18" charset="0"/>
                <a:cs typeface="Times New Roman" panose="02020603050405020304" pitchFamily="18" charset="0"/>
              </a:rPr>
              <a:t>variety of inexpensive digital integrated circuits.</a:t>
            </a:r>
          </a:p>
        </p:txBody>
      </p:sp>
      <p:sp>
        <p:nvSpPr>
          <p:cNvPr id="7" name="正方形/長方形 6">
            <a:extLst>
              <a:ext uri="{FF2B5EF4-FFF2-40B4-BE49-F238E27FC236}">
                <a16:creationId xmlns:a16="http://schemas.microsoft.com/office/drawing/2014/main" id="{0AD0B1CC-8224-3253-4954-8CE50A7F13C6}"/>
              </a:ext>
            </a:extLst>
          </p:cNvPr>
          <p:cNvSpPr/>
          <p:nvPr/>
        </p:nvSpPr>
        <p:spPr>
          <a:xfrm>
            <a:off x="8640900" y="4340225"/>
            <a:ext cx="3204000" cy="86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324000" rIns="72000" rtlCol="0" anchor="t"/>
          <a:lstStyle/>
          <a:p>
            <a:r>
              <a:rPr kumimoji="1" lang="en-US" altLang="ja-JP" sz="800">
                <a:solidFill>
                  <a:schemeClr val="tx1"/>
                </a:solidFill>
                <a:latin typeface="Times New Roman" panose="02020603050405020304" pitchFamily="18" charset="0"/>
                <a:cs typeface="Times New Roman" panose="02020603050405020304" pitchFamily="18" charset="0"/>
              </a:rPr>
              <a:t>Fig. 3. </a:t>
            </a:r>
            <a:r>
              <a:rPr kumimoji="1" lang="en-US" altLang="ja-JP" sz="800" i="1">
                <a:solidFill>
                  <a:schemeClr val="bg1">
                    <a:lumMod val="50000"/>
                  </a:schemeClr>
                </a:solidFill>
                <a:latin typeface="Arial" panose="020B0604020202020204" pitchFamily="34" charset="0"/>
                <a:cs typeface="Arial" panose="020B0604020202020204" pitchFamily="34" charset="0"/>
              </a:rPr>
              <a:t>A recent instrumentation coupler is the forerunner of the new general-purpose interface system now being introduced into HP instruments Individual instruments communicate in character-serial format via a bidirectional backplane bus. Control can be delegated to different devices at different times.</a:t>
            </a:r>
            <a:endParaRPr kumimoji="1" lang="ja-JP" altLang="en-US" sz="800" i="1">
              <a:solidFill>
                <a:schemeClr val="bg1">
                  <a:lumMod val="50000"/>
                </a:schemeClr>
              </a:solidFill>
              <a:latin typeface="Arial" panose="020B0604020202020204" pitchFamily="34" charset="0"/>
              <a:cs typeface="Arial" panose="020B0604020202020204" pitchFamily="34" charset="0"/>
            </a:endParaRPr>
          </a:p>
        </p:txBody>
      </p:sp>
      <p:sp>
        <p:nvSpPr>
          <p:cNvPr id="8" name="正方形/長方形 7">
            <a:extLst>
              <a:ext uri="{FF2B5EF4-FFF2-40B4-BE49-F238E27FC236}">
                <a16:creationId xmlns:a16="http://schemas.microsoft.com/office/drawing/2014/main" id="{BE89540E-6563-9145-8DDD-3EF75BEAA993}"/>
              </a:ext>
            </a:extLst>
          </p:cNvPr>
          <p:cNvSpPr/>
          <p:nvPr/>
        </p:nvSpPr>
        <p:spPr>
          <a:xfrm>
            <a:off x="628650" y="5254625"/>
            <a:ext cx="3204000" cy="406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ビットパラレル）データ転送や、より双方向のインタフェースという形で、計測器インタフェースに拡張された。しかし、全体的なインタフェース・ネットワークは、各機器が独自のケーブルとプラグイン</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I/O</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カードでメインフレームプロセッサに接続されたスター型であった。</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r>
              <a:rPr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プロセッサ・メインフレームで使用されていたプラグイン</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I/O</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カードとバックプレーン構造は、</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1970</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年頃に誕生した新しいカプラの思想を生み出した。図</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3</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は、データ収集システムのデータ交換ハブとしてのカプラを示している。カプラのバックプレーンは、相互に密接に関連した</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I/O</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カードの集合のためのバス構造であり、各機器やデバイスに</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1</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枚ずつ接続されている。</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このシステム・コンセプトは、計測器バス構造の始まりでした。インタフェースのバックプレーンを見ると、データ・レートは高く、情報の流れは双方向で、制御はシステムのさまざまな要素に委譲でき、コードとフォーマットは標準化されていた。</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I/O</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カードのバックプレーン側では、インタフェース回路は同一だった。しかし、個々の機器は依然として独自のインタフェース特性を保持していた。</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多くの点で、この収集されたバス・システムは、前の記事で説明したものの直接的な前身であった。</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つまり、同様の機能と能力が</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1</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つのバックプレーン</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p:txBody>
      </p:sp>
      <p:sp>
        <p:nvSpPr>
          <p:cNvPr id="9" name="正方形/長方形 8">
            <a:extLst>
              <a:ext uri="{FF2B5EF4-FFF2-40B4-BE49-F238E27FC236}">
                <a16:creationId xmlns:a16="http://schemas.microsoft.com/office/drawing/2014/main" id="{C909E59A-EBBF-B8EE-5E1B-81AFB95664EF}"/>
              </a:ext>
            </a:extLst>
          </p:cNvPr>
          <p:cNvSpPr/>
          <p:nvPr/>
        </p:nvSpPr>
        <p:spPr>
          <a:xfrm>
            <a:off x="3985460" y="987425"/>
            <a:ext cx="3204000" cy="846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に集中することなく存在する分散型バス・インタフェースシステムである。</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r>
              <a:rPr kumimoji="1" lang="ja-JP" altLang="en-US" sz="1050" b="1">
                <a:solidFill>
                  <a:schemeClr val="tx1"/>
                </a:solidFill>
                <a:latin typeface="メイリオ" panose="020B0604030504040204" pitchFamily="50" charset="-128"/>
                <a:ea typeface="メイリオ" panose="020B0604030504040204" pitchFamily="50" charset="-128"/>
                <a:cs typeface="Arial" panose="020B0604020202020204" pitchFamily="34" charset="0"/>
              </a:rPr>
              <a:t>私たちはどこへ向かうのか</a:t>
            </a:r>
            <a:endParaRPr kumimoji="1" lang="en-US" altLang="ja-JP" sz="1050" b="1">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a:p>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過去から現在、そして未来へと目を向けると、いくつかの傾向が見て取れる。ひとつは、テレプリンター、ラインプリンター、磁気テープ装置などのデータ処理分野で、シリアル・インタフェース技術が一般的に使われていることだ。これらの製品は、電卓やコンピューターと同様に、現在では計測器システムで頻繁に使用されている。そのため、プログラマブル計器は、何らかの形式のバイト、キャラクタ、またはワード・シリアル・インタフェースを使用する多くの機器とのインタフェースを必要とする。紙テープやマークセンスカードリーダのような単純なプログラム入力装置でさえ、本来はキャラクタ・シリアルである。</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r>
              <a:rPr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遠隔データ収集ステーション、時間共有システムとの相互作用、共通キャリア通信設備の頻繁な使用も増加している。これらのトレンドはすべて、シリアル・インタフェースを指しているように見える。</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r>
              <a:rPr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もう一つのトレンドは、数バイトの入力データで一連のイベント全体のリミットを定義するインテリジェント機器である。もはや、個々の動作をプログラムする必要はない。このような傾向は、共通のインタフェースシステムに適した環境を作り出すのに役立っている。</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r>
              <a:rPr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そのシステムの性格を左右する傾向は他にもある。そのひとつは、自動測定システムにおけるより大きなデータレートの必要性に測定器の能力が対応するにつれて、測定器の応答時間が短縮される方向に向かっていることである。計器のデータレートが大きくなると、インタフェースで伝送しなければならないメッセージトラフィックの量が増える傾向がある。</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r>
              <a:rPr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スマート計器の傾向によりプログラミングデータの必要性は減少していますが、プログラミング可能なパラメータの数は増加しています。すべてのフロントパネル・コントロールがデジタル・リモート・プログラミングに対応していることも珍しくありません。これは、どのようなインタフェースシステムでも、メッセージのレパートリーの増加に対応しなければならないことを意味します。</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r>
              <a:rPr kumimoji="1" lang="ja-JP" altLang="en-US" sz="1050" b="1">
                <a:solidFill>
                  <a:schemeClr val="tx1"/>
                </a:solidFill>
                <a:latin typeface="メイリオ" panose="020B0604030504040204" pitchFamily="50" charset="-128"/>
                <a:ea typeface="メイリオ" panose="020B0604030504040204" pitchFamily="50" charset="-128"/>
                <a:cs typeface="Arial" panose="020B0604020202020204" pitchFamily="34" charset="0"/>
              </a:rPr>
              <a:t>今がその時</a:t>
            </a:r>
            <a:endParaRPr kumimoji="1" lang="en-US" altLang="ja-JP" sz="1050" b="1">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a:p>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このようなトレンドが、より効果的な製品間コミュニケーションを要求し、また、それを助長している今、共通のインタフェースシステムが実現可能であると考える理由はあるのだろうか？</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p:txBody>
      </p:sp>
      <p:sp>
        <p:nvSpPr>
          <p:cNvPr id="10" name="正方形/長方形 9">
            <a:extLst>
              <a:ext uri="{FF2B5EF4-FFF2-40B4-BE49-F238E27FC236}">
                <a16:creationId xmlns:a16="http://schemas.microsoft.com/office/drawing/2014/main" id="{4B56B308-86B6-86EB-742E-7A814D51CCB5}"/>
              </a:ext>
            </a:extLst>
          </p:cNvPr>
          <p:cNvSpPr/>
          <p:nvPr/>
        </p:nvSpPr>
        <p:spPr>
          <a:xfrm>
            <a:off x="628650" y="4340225"/>
            <a:ext cx="3204000" cy="86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324000" rIns="72000" rtlCol="0" anchor="t"/>
          <a:lstStyle/>
          <a:p>
            <a:r>
              <a:rPr kumimoji="1" lang="ja-JP" altLang="en-US" sz="800">
                <a:solidFill>
                  <a:schemeClr val="tx1"/>
                </a:solidFill>
                <a:latin typeface="メイリオ" panose="020B0604030504040204" pitchFamily="50" charset="-128"/>
                <a:ea typeface="メイリオ" panose="020B0604030504040204" pitchFamily="50" charset="-128"/>
              </a:rPr>
              <a:t>図</a:t>
            </a:r>
            <a:r>
              <a:rPr lang="en-US" altLang="ja-JP" sz="800">
                <a:solidFill>
                  <a:schemeClr val="tx1"/>
                </a:solidFill>
                <a:latin typeface="メイリオ" panose="020B0604030504040204" pitchFamily="50" charset="-128"/>
                <a:ea typeface="メイリオ" panose="020B0604030504040204" pitchFamily="50" charset="-128"/>
              </a:rPr>
              <a:t>3</a:t>
            </a:r>
            <a:r>
              <a:rPr kumimoji="1" lang="en-US" altLang="ja-JP" sz="800">
                <a:solidFill>
                  <a:schemeClr val="tx1"/>
                </a:solidFill>
                <a:latin typeface="メイリオ" panose="020B0604030504040204" pitchFamily="50" charset="-128"/>
                <a:ea typeface="メイリオ" panose="020B0604030504040204" pitchFamily="50" charset="-128"/>
              </a:rPr>
              <a:t>. </a:t>
            </a:r>
            <a:r>
              <a:rPr kumimoji="1" lang="ja-JP" altLang="en-US" sz="800" i="1">
                <a:solidFill>
                  <a:schemeClr val="bg1">
                    <a:lumMod val="50000"/>
                  </a:schemeClr>
                </a:solidFill>
                <a:latin typeface="Arial" panose="020B0604020202020204" pitchFamily="34" charset="0"/>
                <a:cs typeface="Arial" panose="020B0604020202020204" pitchFamily="34" charset="0"/>
              </a:rPr>
              <a:t>最近の計装カプラは、現在</a:t>
            </a:r>
            <a:r>
              <a:rPr kumimoji="1" lang="en-US" altLang="ja-JP" sz="800" i="1">
                <a:solidFill>
                  <a:schemeClr val="bg1">
                    <a:lumMod val="50000"/>
                  </a:schemeClr>
                </a:solidFill>
                <a:latin typeface="Arial" panose="020B0604020202020204" pitchFamily="34" charset="0"/>
                <a:cs typeface="Arial" panose="020B0604020202020204" pitchFamily="34" charset="0"/>
              </a:rPr>
              <a:t>HP</a:t>
            </a:r>
            <a:r>
              <a:rPr kumimoji="1" lang="ja-JP" altLang="en-US" sz="800" i="1">
                <a:solidFill>
                  <a:schemeClr val="bg1">
                    <a:lumMod val="50000"/>
                  </a:schemeClr>
                </a:solidFill>
                <a:latin typeface="Arial" panose="020B0604020202020204" pitchFamily="34" charset="0"/>
                <a:cs typeface="Arial" panose="020B0604020202020204" pitchFamily="34" charset="0"/>
              </a:rPr>
              <a:t>の計器に導入されている新しい汎用インタフェースシステムの先駆けです。 個々の計器は、双方向バックプレーン・バスを介してキャラクタ・シリアル形式で通信します。制御は、異なる時間に異なる機器に委譲することができます。</a:t>
            </a:r>
          </a:p>
        </p:txBody>
      </p:sp>
      <p:sp>
        <p:nvSpPr>
          <p:cNvPr id="11" name="正方形/長方形 10">
            <a:extLst>
              <a:ext uri="{FF2B5EF4-FFF2-40B4-BE49-F238E27FC236}">
                <a16:creationId xmlns:a16="http://schemas.microsoft.com/office/drawing/2014/main" id="{FB574614-7C81-BEF1-9114-AA04CBCE2726}"/>
              </a:ext>
            </a:extLst>
          </p:cNvPr>
          <p:cNvSpPr/>
          <p:nvPr/>
        </p:nvSpPr>
        <p:spPr>
          <a:xfrm>
            <a:off x="989178" y="3896673"/>
            <a:ext cx="936000" cy="216000"/>
          </a:xfrm>
          <a:prstGeom prst="rect">
            <a:avLst/>
          </a:prstGeom>
          <a:solidFill>
            <a:srgbClr val="B5A187"/>
          </a:solidFill>
          <a:ln w="12700">
            <a:solidFill>
              <a:srgbClr val="ABAC8D"/>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700" b="1">
                <a:latin typeface="メイリオ" panose="020B0604030504040204" pitchFamily="50" charset="-128"/>
                <a:ea typeface="メイリオ" panose="020B0604030504040204" pitchFamily="50" charset="-128"/>
                <a:cs typeface="Arial" panose="020B0604020202020204" pitchFamily="34" charset="0"/>
              </a:rPr>
              <a:t>電子計算機</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p:txBody>
      </p:sp>
      <p:sp>
        <p:nvSpPr>
          <p:cNvPr id="12" name="正方形/長方形 11">
            <a:extLst>
              <a:ext uri="{FF2B5EF4-FFF2-40B4-BE49-F238E27FC236}">
                <a16:creationId xmlns:a16="http://schemas.microsoft.com/office/drawing/2014/main" id="{13793A1F-18C8-1EBF-F8BA-27FB5ED8DF35}"/>
              </a:ext>
            </a:extLst>
          </p:cNvPr>
          <p:cNvSpPr/>
          <p:nvPr/>
        </p:nvSpPr>
        <p:spPr>
          <a:xfrm>
            <a:off x="1576086" y="3608933"/>
            <a:ext cx="936000" cy="216000"/>
          </a:xfrm>
          <a:prstGeom prst="rect">
            <a:avLst/>
          </a:prstGeom>
          <a:solidFill>
            <a:srgbClr val="B5A187"/>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700" b="1">
                <a:latin typeface="メイリオ" panose="020B0604030504040204" pitchFamily="50" charset="-128"/>
                <a:ea typeface="メイリオ" panose="020B0604030504040204" pitchFamily="50" charset="-128"/>
                <a:cs typeface="Arial" panose="020B0604020202020204" pitchFamily="34" charset="0"/>
              </a:rPr>
              <a:t>紙テープ読み取り機</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p:txBody>
      </p:sp>
      <p:sp>
        <p:nvSpPr>
          <p:cNvPr id="14" name="正方形/長方形 13">
            <a:extLst>
              <a:ext uri="{FF2B5EF4-FFF2-40B4-BE49-F238E27FC236}">
                <a16:creationId xmlns:a16="http://schemas.microsoft.com/office/drawing/2014/main" id="{FF0B8B3D-313E-0906-B6A1-79E3AA8B8391}"/>
              </a:ext>
            </a:extLst>
          </p:cNvPr>
          <p:cNvSpPr/>
          <p:nvPr/>
        </p:nvSpPr>
        <p:spPr>
          <a:xfrm>
            <a:off x="2684922" y="2915142"/>
            <a:ext cx="936000" cy="216000"/>
          </a:xfrm>
          <a:prstGeom prst="rect">
            <a:avLst/>
          </a:prstGeom>
          <a:solidFill>
            <a:srgbClr val="B5A187"/>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700" b="1">
                <a:latin typeface="メイリオ" panose="020B0604030504040204" pitchFamily="50" charset="-128"/>
                <a:ea typeface="メイリオ" panose="020B0604030504040204" pitchFamily="50" charset="-128"/>
                <a:cs typeface="Arial" panose="020B0604020202020204" pitchFamily="34" charset="0"/>
              </a:rPr>
              <a:t>周波数カウンタ</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p:txBody>
      </p:sp>
      <p:sp>
        <p:nvSpPr>
          <p:cNvPr id="15" name="正方形/長方形 14">
            <a:extLst>
              <a:ext uri="{FF2B5EF4-FFF2-40B4-BE49-F238E27FC236}">
                <a16:creationId xmlns:a16="http://schemas.microsoft.com/office/drawing/2014/main" id="{617777BB-AC58-3533-CF1C-77FAC6BD2B75}"/>
              </a:ext>
            </a:extLst>
          </p:cNvPr>
          <p:cNvSpPr/>
          <p:nvPr/>
        </p:nvSpPr>
        <p:spPr>
          <a:xfrm>
            <a:off x="1085850" y="1392309"/>
            <a:ext cx="2448000" cy="180000"/>
          </a:xfrm>
          <a:prstGeom prst="rect">
            <a:avLst/>
          </a:prstGeom>
          <a:solidFill>
            <a:srgbClr val="B5A187"/>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700" b="1">
                <a:latin typeface="メイリオ" panose="020B0604030504040204" pitchFamily="50" charset="-128"/>
                <a:ea typeface="メイリオ" panose="020B0604030504040204" pitchFamily="50" charset="-128"/>
                <a:cs typeface="Arial" panose="020B0604020202020204" pitchFamily="34" charset="0"/>
              </a:rPr>
              <a:t>バックプレーン</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p:txBody>
      </p:sp>
      <p:sp>
        <p:nvSpPr>
          <p:cNvPr id="16" name="正方形/長方形 15">
            <a:extLst>
              <a:ext uri="{FF2B5EF4-FFF2-40B4-BE49-F238E27FC236}">
                <a16:creationId xmlns:a16="http://schemas.microsoft.com/office/drawing/2014/main" id="{8F0A37B3-86D5-63CE-6982-AD93CE4AD885}"/>
              </a:ext>
            </a:extLst>
          </p:cNvPr>
          <p:cNvSpPr/>
          <p:nvPr/>
        </p:nvSpPr>
        <p:spPr>
          <a:xfrm rot="16200000">
            <a:off x="1153650" y="1810625"/>
            <a:ext cx="612000" cy="180000"/>
          </a:xfrm>
          <a:prstGeom prst="rect">
            <a:avLst/>
          </a:prstGeom>
          <a:solidFill>
            <a:srgbClr val="B5A187"/>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700" b="1">
                <a:latin typeface="メイリオ" panose="020B0604030504040204" pitchFamily="50" charset="-128"/>
                <a:ea typeface="メイリオ" panose="020B0604030504040204" pitchFamily="50" charset="-128"/>
                <a:cs typeface="Arial" panose="020B0604020202020204" pitchFamily="34" charset="0"/>
              </a:rPr>
              <a:t>I/O </a:t>
            </a:r>
            <a:r>
              <a:rPr lang="ja-JP" altLang="en-US" sz="700" b="1">
                <a:latin typeface="メイリオ" panose="020B0604030504040204" pitchFamily="50" charset="-128"/>
                <a:ea typeface="メイリオ" panose="020B0604030504040204" pitchFamily="50" charset="-128"/>
                <a:cs typeface="Arial" panose="020B0604020202020204" pitchFamily="34" charset="0"/>
              </a:rPr>
              <a:t>カード</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p:txBody>
      </p:sp>
      <p:sp>
        <p:nvSpPr>
          <p:cNvPr id="17" name="正方形/長方形 16">
            <a:extLst>
              <a:ext uri="{FF2B5EF4-FFF2-40B4-BE49-F238E27FC236}">
                <a16:creationId xmlns:a16="http://schemas.microsoft.com/office/drawing/2014/main" id="{28E62C33-2BDD-3A0D-D56D-1BF5DFD104A3}"/>
              </a:ext>
            </a:extLst>
          </p:cNvPr>
          <p:cNvSpPr/>
          <p:nvPr/>
        </p:nvSpPr>
        <p:spPr>
          <a:xfrm rot="16200000">
            <a:off x="1565886" y="1810625"/>
            <a:ext cx="612000" cy="180000"/>
          </a:xfrm>
          <a:prstGeom prst="rect">
            <a:avLst/>
          </a:prstGeom>
          <a:solidFill>
            <a:srgbClr val="B5A187"/>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700" b="1">
                <a:latin typeface="メイリオ" panose="020B0604030504040204" pitchFamily="50" charset="-128"/>
                <a:ea typeface="メイリオ" panose="020B0604030504040204" pitchFamily="50" charset="-128"/>
                <a:cs typeface="Arial" panose="020B0604020202020204" pitchFamily="34" charset="0"/>
              </a:rPr>
              <a:t>I/O </a:t>
            </a:r>
            <a:r>
              <a:rPr lang="ja-JP" altLang="en-US" sz="700" b="1">
                <a:latin typeface="メイリオ" panose="020B0604030504040204" pitchFamily="50" charset="-128"/>
                <a:ea typeface="メイリオ" panose="020B0604030504040204" pitchFamily="50" charset="-128"/>
                <a:cs typeface="Arial" panose="020B0604020202020204" pitchFamily="34" charset="0"/>
              </a:rPr>
              <a:t>カード</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p:txBody>
      </p:sp>
      <p:sp>
        <p:nvSpPr>
          <p:cNvPr id="18" name="正方形/長方形 17">
            <a:extLst>
              <a:ext uri="{FF2B5EF4-FFF2-40B4-BE49-F238E27FC236}">
                <a16:creationId xmlns:a16="http://schemas.microsoft.com/office/drawing/2014/main" id="{68EDBBEE-1CBB-1C6B-9082-2E0CC75F0909}"/>
              </a:ext>
            </a:extLst>
          </p:cNvPr>
          <p:cNvSpPr/>
          <p:nvPr/>
        </p:nvSpPr>
        <p:spPr>
          <a:xfrm rot="16200000">
            <a:off x="1801310" y="1810625"/>
            <a:ext cx="612000" cy="180000"/>
          </a:xfrm>
          <a:prstGeom prst="rect">
            <a:avLst/>
          </a:prstGeom>
          <a:solidFill>
            <a:srgbClr val="B5A187"/>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700" b="1">
                <a:latin typeface="メイリオ" panose="020B0604030504040204" pitchFamily="50" charset="-128"/>
                <a:ea typeface="メイリオ" panose="020B0604030504040204" pitchFamily="50" charset="-128"/>
                <a:cs typeface="Arial" panose="020B0604020202020204" pitchFamily="34" charset="0"/>
              </a:rPr>
              <a:t>I/O </a:t>
            </a:r>
            <a:r>
              <a:rPr lang="ja-JP" altLang="en-US" sz="700" b="1">
                <a:latin typeface="メイリオ" panose="020B0604030504040204" pitchFamily="50" charset="-128"/>
                <a:ea typeface="メイリオ" panose="020B0604030504040204" pitchFamily="50" charset="-128"/>
                <a:cs typeface="Arial" panose="020B0604020202020204" pitchFamily="34" charset="0"/>
              </a:rPr>
              <a:t>カード</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p:txBody>
      </p:sp>
      <p:sp>
        <p:nvSpPr>
          <p:cNvPr id="19" name="正方形/長方形 18">
            <a:extLst>
              <a:ext uri="{FF2B5EF4-FFF2-40B4-BE49-F238E27FC236}">
                <a16:creationId xmlns:a16="http://schemas.microsoft.com/office/drawing/2014/main" id="{FA1DEC28-4C6E-D61F-6534-AB1B0A80A558}"/>
              </a:ext>
            </a:extLst>
          </p:cNvPr>
          <p:cNvSpPr/>
          <p:nvPr/>
        </p:nvSpPr>
        <p:spPr>
          <a:xfrm rot="16200000">
            <a:off x="2026498" y="1810625"/>
            <a:ext cx="612000" cy="180000"/>
          </a:xfrm>
          <a:prstGeom prst="rect">
            <a:avLst/>
          </a:prstGeom>
          <a:solidFill>
            <a:srgbClr val="B5A187"/>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700" b="1">
                <a:latin typeface="メイリオ" panose="020B0604030504040204" pitchFamily="50" charset="-128"/>
                <a:ea typeface="メイリオ" panose="020B0604030504040204" pitchFamily="50" charset="-128"/>
                <a:cs typeface="Arial" panose="020B0604020202020204" pitchFamily="34" charset="0"/>
              </a:rPr>
              <a:t>I/O </a:t>
            </a:r>
            <a:r>
              <a:rPr lang="ja-JP" altLang="en-US" sz="700" b="1">
                <a:latin typeface="メイリオ" panose="020B0604030504040204" pitchFamily="50" charset="-128"/>
                <a:ea typeface="メイリオ" panose="020B0604030504040204" pitchFamily="50" charset="-128"/>
                <a:cs typeface="Arial" panose="020B0604020202020204" pitchFamily="34" charset="0"/>
              </a:rPr>
              <a:t>カード</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p:txBody>
      </p:sp>
      <p:sp>
        <p:nvSpPr>
          <p:cNvPr id="20" name="正方形/長方形 19">
            <a:extLst>
              <a:ext uri="{FF2B5EF4-FFF2-40B4-BE49-F238E27FC236}">
                <a16:creationId xmlns:a16="http://schemas.microsoft.com/office/drawing/2014/main" id="{FFEC3718-37D8-0198-9B99-B2E3B88CE003}"/>
              </a:ext>
            </a:extLst>
          </p:cNvPr>
          <p:cNvSpPr/>
          <p:nvPr/>
        </p:nvSpPr>
        <p:spPr>
          <a:xfrm rot="16200000">
            <a:off x="2850746" y="1810625"/>
            <a:ext cx="612000" cy="180000"/>
          </a:xfrm>
          <a:prstGeom prst="rect">
            <a:avLst/>
          </a:prstGeom>
          <a:solidFill>
            <a:srgbClr val="B5A187"/>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700" b="1">
                <a:latin typeface="メイリオ" panose="020B0604030504040204" pitchFamily="50" charset="-128"/>
                <a:ea typeface="メイリオ" panose="020B0604030504040204" pitchFamily="50" charset="-128"/>
                <a:cs typeface="Arial" panose="020B0604020202020204" pitchFamily="34" charset="0"/>
              </a:rPr>
              <a:t>I/O </a:t>
            </a:r>
            <a:r>
              <a:rPr lang="ja-JP" altLang="en-US" sz="700" b="1">
                <a:latin typeface="メイリオ" panose="020B0604030504040204" pitchFamily="50" charset="-128"/>
                <a:ea typeface="メイリオ" panose="020B0604030504040204" pitchFamily="50" charset="-128"/>
                <a:cs typeface="Arial" panose="020B0604020202020204" pitchFamily="34" charset="0"/>
              </a:rPr>
              <a:t>カード</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p:txBody>
      </p:sp>
      <p:sp>
        <p:nvSpPr>
          <p:cNvPr id="21" name="正方形/長方形 20">
            <a:extLst>
              <a:ext uri="{FF2B5EF4-FFF2-40B4-BE49-F238E27FC236}">
                <a16:creationId xmlns:a16="http://schemas.microsoft.com/office/drawing/2014/main" id="{739FFF84-7C67-84BF-4530-0D1F7B878399}"/>
              </a:ext>
            </a:extLst>
          </p:cNvPr>
          <p:cNvSpPr/>
          <p:nvPr/>
        </p:nvSpPr>
        <p:spPr>
          <a:xfrm rot="16200000">
            <a:off x="2439342" y="1810625"/>
            <a:ext cx="612000" cy="180000"/>
          </a:xfrm>
          <a:prstGeom prst="rect">
            <a:avLst/>
          </a:prstGeom>
          <a:solidFill>
            <a:srgbClr val="B5A187"/>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600" b="1">
                <a:latin typeface="メイリオ" panose="020B0604030504040204" pitchFamily="50" charset="-128"/>
                <a:ea typeface="メイリオ" panose="020B0604030504040204" pitchFamily="50" charset="-128"/>
                <a:cs typeface="Arial" panose="020B0604020202020204" pitchFamily="34" charset="0"/>
              </a:rPr>
              <a:t>スキャナカード</a:t>
            </a:r>
            <a:endParaRPr kumimoji="1" lang="en-US" altLang="ja-JP" sz="600" b="1">
              <a:latin typeface="メイリオ" panose="020B0604030504040204" pitchFamily="50" charset="-128"/>
              <a:ea typeface="メイリオ" panose="020B0604030504040204" pitchFamily="50" charset="-128"/>
              <a:cs typeface="Arial" panose="020B0604020202020204" pitchFamily="34" charset="0"/>
            </a:endParaRPr>
          </a:p>
        </p:txBody>
      </p:sp>
      <p:sp>
        <p:nvSpPr>
          <p:cNvPr id="22" name="正方形/長方形 21">
            <a:extLst>
              <a:ext uri="{FF2B5EF4-FFF2-40B4-BE49-F238E27FC236}">
                <a16:creationId xmlns:a16="http://schemas.microsoft.com/office/drawing/2014/main" id="{E7A1BE2F-3E2D-6CA1-54EF-C4CA0F8A1FAC}"/>
              </a:ext>
            </a:extLst>
          </p:cNvPr>
          <p:cNvSpPr/>
          <p:nvPr/>
        </p:nvSpPr>
        <p:spPr>
          <a:xfrm rot="16200000">
            <a:off x="918450" y="1810625"/>
            <a:ext cx="612000" cy="180000"/>
          </a:xfrm>
          <a:prstGeom prst="rect">
            <a:avLst/>
          </a:prstGeom>
          <a:solidFill>
            <a:srgbClr val="B5A187"/>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700" b="1">
                <a:latin typeface="メイリオ" panose="020B0604030504040204" pitchFamily="50" charset="-128"/>
                <a:ea typeface="メイリオ" panose="020B0604030504040204" pitchFamily="50" charset="-128"/>
                <a:cs typeface="Arial" panose="020B0604020202020204" pitchFamily="34" charset="0"/>
              </a:rPr>
              <a:t>制御</a:t>
            </a:r>
            <a:r>
              <a:rPr kumimoji="1" lang="ja-JP" altLang="en-US" sz="700" b="1">
                <a:latin typeface="メイリオ" panose="020B0604030504040204" pitchFamily="50" charset="-128"/>
                <a:ea typeface="メイリオ" panose="020B0604030504040204" pitchFamily="50" charset="-128"/>
                <a:cs typeface="Arial" panose="020B0604020202020204" pitchFamily="34" charset="0"/>
              </a:rPr>
              <a:t>カード</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p:txBody>
      </p:sp>
      <p:cxnSp>
        <p:nvCxnSpPr>
          <p:cNvPr id="24" name="コネクタ: カギ線 23">
            <a:extLst>
              <a:ext uri="{FF2B5EF4-FFF2-40B4-BE49-F238E27FC236}">
                <a16:creationId xmlns:a16="http://schemas.microsoft.com/office/drawing/2014/main" id="{471374D2-8289-C6E9-41E6-36982E1E6A38}"/>
              </a:ext>
            </a:extLst>
          </p:cNvPr>
          <p:cNvCxnSpPr>
            <a:cxnSpLocks/>
            <a:stCxn id="16" idx="1"/>
          </p:cNvCxnSpPr>
          <p:nvPr/>
        </p:nvCxnSpPr>
        <p:spPr>
          <a:xfrm flipH="1">
            <a:off x="1448850" y="2206625"/>
            <a:ext cx="10800" cy="1676400"/>
          </a:xfrm>
          <a:prstGeom prst="straightConnector1">
            <a:avLst/>
          </a:prstGeom>
          <a:ln>
            <a:solidFill>
              <a:srgbClr val="ABAC8D"/>
            </a:solidFill>
          </a:ln>
        </p:spPr>
        <p:style>
          <a:lnRef idx="1">
            <a:schemeClr val="accent1"/>
          </a:lnRef>
          <a:fillRef idx="0">
            <a:schemeClr val="accent1"/>
          </a:fillRef>
          <a:effectRef idx="0">
            <a:schemeClr val="accent1"/>
          </a:effectRef>
          <a:fontRef idx="minor">
            <a:schemeClr val="tx1"/>
          </a:fontRef>
        </p:style>
      </p:cxnSp>
      <p:cxnSp>
        <p:nvCxnSpPr>
          <p:cNvPr id="33" name="コネクタ: カギ線 23">
            <a:extLst>
              <a:ext uri="{FF2B5EF4-FFF2-40B4-BE49-F238E27FC236}">
                <a16:creationId xmlns:a16="http://schemas.microsoft.com/office/drawing/2014/main" id="{53E48A3B-860A-D3FB-6BE3-96BE1758EDDA}"/>
              </a:ext>
            </a:extLst>
          </p:cNvPr>
          <p:cNvCxnSpPr>
            <a:cxnSpLocks/>
            <a:stCxn id="20" idx="1"/>
          </p:cNvCxnSpPr>
          <p:nvPr/>
        </p:nvCxnSpPr>
        <p:spPr>
          <a:xfrm>
            <a:off x="3156746" y="2206625"/>
            <a:ext cx="0" cy="720000"/>
          </a:xfrm>
          <a:prstGeom prst="straightConnector1">
            <a:avLst/>
          </a:prstGeom>
          <a:ln>
            <a:solidFill>
              <a:srgbClr val="ABAC8D"/>
            </a:solidFill>
          </a:ln>
        </p:spPr>
        <p:style>
          <a:lnRef idx="1">
            <a:schemeClr val="accent1"/>
          </a:lnRef>
          <a:fillRef idx="0">
            <a:schemeClr val="accent1"/>
          </a:fillRef>
          <a:effectRef idx="0">
            <a:schemeClr val="accent1"/>
          </a:effectRef>
          <a:fontRef idx="minor">
            <a:schemeClr val="tx1"/>
          </a:fontRef>
        </p:style>
      </p:cxnSp>
      <p:sp>
        <p:nvSpPr>
          <p:cNvPr id="38" name="正方形/長方形 37">
            <a:extLst>
              <a:ext uri="{FF2B5EF4-FFF2-40B4-BE49-F238E27FC236}">
                <a16:creationId xmlns:a16="http://schemas.microsoft.com/office/drawing/2014/main" id="{A108B4BD-9480-1FAB-EC21-D70F12B648AD}"/>
              </a:ext>
            </a:extLst>
          </p:cNvPr>
          <p:cNvSpPr/>
          <p:nvPr/>
        </p:nvSpPr>
        <p:spPr>
          <a:xfrm>
            <a:off x="1881479" y="1207543"/>
            <a:ext cx="808482" cy="1077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kumimoji="1" lang="en-US" altLang="ja-JP" sz="700">
                <a:solidFill>
                  <a:schemeClr val="tx1"/>
                </a:solidFill>
                <a:latin typeface="メイリオ" panose="020B0604030504040204" pitchFamily="50" charset="-128"/>
                <a:ea typeface="メイリオ" panose="020B0604030504040204" pitchFamily="50" charset="-128"/>
                <a:cs typeface="Arial" panose="020B0604020202020204" pitchFamily="34" charset="0"/>
              </a:rPr>
              <a:t>HP 2570A </a:t>
            </a:r>
            <a:r>
              <a:rPr kumimoji="1"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カプラ</a:t>
            </a:r>
          </a:p>
        </p:txBody>
      </p:sp>
      <p:sp>
        <p:nvSpPr>
          <p:cNvPr id="39" name="正方形/長方形 38">
            <a:extLst>
              <a:ext uri="{FF2B5EF4-FFF2-40B4-BE49-F238E27FC236}">
                <a16:creationId xmlns:a16="http://schemas.microsoft.com/office/drawing/2014/main" id="{A4724D39-CEB5-60B4-7D1E-D938AD0B529E}"/>
              </a:ext>
            </a:extLst>
          </p:cNvPr>
          <p:cNvSpPr/>
          <p:nvPr/>
        </p:nvSpPr>
        <p:spPr>
          <a:xfrm>
            <a:off x="922264" y="2356421"/>
            <a:ext cx="521544" cy="2154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36000" tIns="0" rIns="36000" bIns="0" rtlCol="0" anchor="ctr">
            <a:spAutoFit/>
          </a:bodyPr>
          <a:lstStyle/>
          <a:p>
            <a:r>
              <a:rPr kumimoji="1"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独自インタ</a:t>
            </a:r>
            <a:endParaRPr kumimoji="1" lang="en-US" altLang="ja-JP" sz="700">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a:p>
            <a:r>
              <a:rPr kumimoji="1"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ーフェイス</a:t>
            </a:r>
          </a:p>
        </p:txBody>
      </p:sp>
      <p:sp>
        <p:nvSpPr>
          <p:cNvPr id="40" name="正方形/長方形 39">
            <a:extLst>
              <a:ext uri="{FF2B5EF4-FFF2-40B4-BE49-F238E27FC236}">
                <a16:creationId xmlns:a16="http://schemas.microsoft.com/office/drawing/2014/main" id="{595679EE-7EF0-378B-D8E3-5E2124CF7C55}"/>
              </a:ext>
            </a:extLst>
          </p:cNvPr>
          <p:cNvSpPr/>
          <p:nvPr/>
        </p:nvSpPr>
        <p:spPr>
          <a:xfrm>
            <a:off x="3246983" y="1953475"/>
            <a:ext cx="521544" cy="215444"/>
          </a:xfrm>
          <a:prstGeom prst="rect">
            <a:avLst/>
          </a:prstGeom>
          <a:solidFill>
            <a:srgbClr val="DDDDCD"/>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36000" tIns="0" rIns="36000" bIns="0" rtlCol="0" anchor="ctr">
            <a:spAutoFit/>
          </a:bodyPr>
          <a:lstStyle/>
          <a:p>
            <a:r>
              <a:rPr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共通</a:t>
            </a:r>
            <a:r>
              <a:rPr kumimoji="1"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インタ</a:t>
            </a:r>
            <a:endParaRPr kumimoji="1" lang="en-US" altLang="ja-JP" sz="700">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a:p>
            <a:r>
              <a:rPr kumimoji="1"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ーフェイス</a:t>
            </a:r>
          </a:p>
        </p:txBody>
      </p:sp>
      <p:sp>
        <p:nvSpPr>
          <p:cNvPr id="41" name="正方形/長方形 40">
            <a:extLst>
              <a:ext uri="{FF2B5EF4-FFF2-40B4-BE49-F238E27FC236}">
                <a16:creationId xmlns:a16="http://schemas.microsoft.com/office/drawing/2014/main" id="{2E81812D-24EF-7629-A2F9-1BFAD8729606}"/>
              </a:ext>
            </a:extLst>
          </p:cNvPr>
          <p:cNvSpPr/>
          <p:nvPr/>
        </p:nvSpPr>
        <p:spPr>
          <a:xfrm rot="16200000">
            <a:off x="2951508" y="2506369"/>
            <a:ext cx="622533" cy="18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36000" tIns="0" rIns="36000" bIns="0" rtlCol="0" anchor="t">
            <a:noAutofit/>
          </a:bodyPr>
          <a:lstStyle/>
          <a:p>
            <a:pPr algn="ctr"/>
            <a:r>
              <a:rPr kumimoji="1"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rPr>
              <a:t>  測定 データ  </a:t>
            </a:r>
          </a:p>
        </p:txBody>
      </p:sp>
      <p:sp>
        <p:nvSpPr>
          <p:cNvPr id="42" name="正方形/長方形 41">
            <a:extLst>
              <a:ext uri="{FF2B5EF4-FFF2-40B4-BE49-F238E27FC236}">
                <a16:creationId xmlns:a16="http://schemas.microsoft.com/office/drawing/2014/main" id="{6411F9B9-4870-6B34-767C-3452F165B107}"/>
              </a:ext>
            </a:extLst>
          </p:cNvPr>
          <p:cNvSpPr/>
          <p:nvPr/>
        </p:nvSpPr>
        <p:spPr>
          <a:xfrm rot="16200000">
            <a:off x="1767979" y="2742695"/>
            <a:ext cx="790848" cy="923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kumimoji="1"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rPr>
              <a:t>      測定データ </a:t>
            </a:r>
            <a:r>
              <a:rPr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rPr>
              <a:t> </a:t>
            </a:r>
            <a:r>
              <a:rPr kumimoji="1"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rPr>
              <a:t>     </a:t>
            </a:r>
          </a:p>
        </p:txBody>
      </p:sp>
      <p:sp>
        <p:nvSpPr>
          <p:cNvPr id="43" name="正方形/長方形 42">
            <a:extLst>
              <a:ext uri="{FF2B5EF4-FFF2-40B4-BE49-F238E27FC236}">
                <a16:creationId xmlns:a16="http://schemas.microsoft.com/office/drawing/2014/main" id="{EB81ED29-75EA-3A7B-3045-626619C7C12D}"/>
              </a:ext>
            </a:extLst>
          </p:cNvPr>
          <p:cNvSpPr/>
          <p:nvPr/>
        </p:nvSpPr>
        <p:spPr>
          <a:xfrm rot="16200000">
            <a:off x="2064222" y="2731527"/>
            <a:ext cx="688256" cy="923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kumimoji="1"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rPr>
              <a:t>プログラムデータ</a:t>
            </a:r>
          </a:p>
        </p:txBody>
      </p:sp>
      <p:sp>
        <p:nvSpPr>
          <p:cNvPr id="44" name="正方形/長方形 43">
            <a:extLst>
              <a:ext uri="{FF2B5EF4-FFF2-40B4-BE49-F238E27FC236}">
                <a16:creationId xmlns:a16="http://schemas.microsoft.com/office/drawing/2014/main" id="{574A0D2E-FF9A-B140-C2C2-F3BF74609856}"/>
              </a:ext>
            </a:extLst>
          </p:cNvPr>
          <p:cNvSpPr/>
          <p:nvPr/>
        </p:nvSpPr>
        <p:spPr>
          <a:xfrm rot="16200000">
            <a:off x="1611831" y="2877663"/>
            <a:ext cx="648000" cy="923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kumimoji="1"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rPr>
              <a:t>プログラムデータ</a:t>
            </a:r>
          </a:p>
        </p:txBody>
      </p:sp>
      <p:sp>
        <p:nvSpPr>
          <p:cNvPr id="46" name="正方形/長方形 45">
            <a:extLst>
              <a:ext uri="{FF2B5EF4-FFF2-40B4-BE49-F238E27FC236}">
                <a16:creationId xmlns:a16="http://schemas.microsoft.com/office/drawing/2014/main" id="{7427CB3D-747D-1CD0-53F0-C1F989986135}"/>
              </a:ext>
            </a:extLst>
          </p:cNvPr>
          <p:cNvSpPr/>
          <p:nvPr/>
        </p:nvSpPr>
        <p:spPr>
          <a:xfrm rot="16200000">
            <a:off x="1218400" y="3198526"/>
            <a:ext cx="648000" cy="14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kumimoji="1"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rPr>
              <a:t>削減されたデータ</a:t>
            </a:r>
          </a:p>
        </p:txBody>
      </p:sp>
      <p:sp>
        <p:nvSpPr>
          <p:cNvPr id="47" name="正方形/長方形 46">
            <a:extLst>
              <a:ext uri="{FF2B5EF4-FFF2-40B4-BE49-F238E27FC236}">
                <a16:creationId xmlns:a16="http://schemas.microsoft.com/office/drawing/2014/main" id="{3CCFEC69-DC00-23ED-2E6A-D491C9C14671}"/>
              </a:ext>
            </a:extLst>
          </p:cNvPr>
          <p:cNvSpPr/>
          <p:nvPr/>
        </p:nvSpPr>
        <p:spPr>
          <a:xfrm rot="16200000">
            <a:off x="861708" y="3194707"/>
            <a:ext cx="1047330" cy="923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rPr>
              <a:t>        </a:t>
            </a:r>
            <a:r>
              <a:rPr kumimoji="1"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rPr>
              <a:t>生の測定データ         </a:t>
            </a:r>
          </a:p>
        </p:txBody>
      </p:sp>
      <p:sp>
        <p:nvSpPr>
          <p:cNvPr id="48" name="正方形/長方形 47">
            <a:extLst>
              <a:ext uri="{FF2B5EF4-FFF2-40B4-BE49-F238E27FC236}">
                <a16:creationId xmlns:a16="http://schemas.microsoft.com/office/drawing/2014/main" id="{430AC518-12CE-3194-B901-24C0B3A02006}"/>
              </a:ext>
            </a:extLst>
          </p:cNvPr>
          <p:cNvSpPr/>
          <p:nvPr/>
        </p:nvSpPr>
        <p:spPr>
          <a:xfrm>
            <a:off x="805050" y="1046225"/>
            <a:ext cx="3024000" cy="3243600"/>
          </a:xfrm>
          <a:prstGeom prst="rect">
            <a:avLst/>
          </a:prstGeom>
          <a:noFill/>
          <a:ln w="38100">
            <a:solidFill>
              <a:srgbClr val="B5A18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3" name="正方形/長方形 12">
            <a:extLst>
              <a:ext uri="{FF2B5EF4-FFF2-40B4-BE49-F238E27FC236}">
                <a16:creationId xmlns:a16="http://schemas.microsoft.com/office/drawing/2014/main" id="{D70D4907-4349-056C-D1BC-52E0B25BCA69}"/>
              </a:ext>
            </a:extLst>
          </p:cNvPr>
          <p:cNvSpPr/>
          <p:nvPr/>
        </p:nvSpPr>
        <p:spPr>
          <a:xfrm>
            <a:off x="1969542" y="3229236"/>
            <a:ext cx="936000" cy="216000"/>
          </a:xfrm>
          <a:prstGeom prst="rect">
            <a:avLst/>
          </a:prstGeom>
          <a:solidFill>
            <a:srgbClr val="B5A187"/>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700" b="1">
                <a:latin typeface="メイリオ" panose="020B0604030504040204" pitchFamily="50" charset="-128"/>
                <a:ea typeface="メイリオ" panose="020B0604030504040204" pitchFamily="50" charset="-128"/>
                <a:cs typeface="Arial" panose="020B0604020202020204" pitchFamily="34" charset="0"/>
              </a:rPr>
              <a:t>デジタル電圧計</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p:txBody>
      </p:sp>
      <p:sp>
        <p:nvSpPr>
          <p:cNvPr id="45" name="正方形/長方形 44">
            <a:extLst>
              <a:ext uri="{FF2B5EF4-FFF2-40B4-BE49-F238E27FC236}">
                <a16:creationId xmlns:a16="http://schemas.microsoft.com/office/drawing/2014/main" id="{D96EE871-458A-7E19-EE2E-1D4627FD7ACE}"/>
              </a:ext>
            </a:extLst>
          </p:cNvPr>
          <p:cNvSpPr/>
          <p:nvPr/>
        </p:nvSpPr>
        <p:spPr>
          <a:xfrm rot="16200000">
            <a:off x="1379010" y="3175064"/>
            <a:ext cx="648000" cy="18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t">
            <a:noAutofit/>
          </a:bodyPr>
          <a:lstStyle/>
          <a:p>
            <a:r>
              <a:rPr kumimoji="1"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rPr>
              <a:t>プログラムデータ</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038339" y="0"/>
            <a:ext cx="7754111" cy="10046207"/>
          </a:xfrm>
          <a:prstGeom prst="rect">
            <a:avLst/>
          </a:prstGeom>
          <a:blipFill>
            <a:blip r:embed="rId3" cstate="print"/>
            <a:stretch>
              <a:fillRect/>
            </a:stretch>
          </a:blipFill>
        </p:spPr>
        <p:txBody>
          <a:bodyPr wrap="square" lIns="0" tIns="0" rIns="0" bIns="0" rtlCol="0"/>
          <a:lstStyle/>
          <a:p>
            <a:endParaRPr/>
          </a:p>
        </p:txBody>
      </p:sp>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805"/>
              </a:lnSpc>
            </a:pPr>
            <a:r>
              <a:rPr dirty="0">
                <a:latin typeface="Arial"/>
                <a:cs typeface="Arial"/>
              </a:rPr>
              <a:t>© Copr. 1949-1998 Hewlett-Packard</a:t>
            </a:r>
            <a:r>
              <a:rPr spc="-105" dirty="0">
                <a:latin typeface="Arial"/>
                <a:cs typeface="Arial"/>
              </a:rPr>
              <a:t> </a:t>
            </a:r>
            <a:r>
              <a:rPr dirty="0">
                <a:latin typeface="Arial"/>
                <a:cs typeface="Arial"/>
              </a:rPr>
              <a:t>Co.</a:t>
            </a:r>
          </a:p>
        </p:txBody>
      </p:sp>
      <p:pic>
        <p:nvPicPr>
          <p:cNvPr id="4" name="Picture 265">
            <a:extLst>
              <a:ext uri="{FF2B5EF4-FFF2-40B4-BE49-F238E27FC236}">
                <a16:creationId xmlns:a16="http://schemas.microsoft.com/office/drawing/2014/main" id="{F56814E9-0E17-6C46-1A41-780369FCB3A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69385" y="4797425"/>
            <a:ext cx="3060065" cy="1987550"/>
          </a:xfrm>
          <a:prstGeom prst="rect">
            <a:avLst/>
          </a:prstGeom>
          <a:noFill/>
          <a:extLst>
            <a:ext uri="{909E8E84-426E-40DD-AFC4-6F175D3DCCD1}">
              <a14:hiddenFill xmlns:a14="http://schemas.microsoft.com/office/drawing/2010/main">
                <a:solidFill>
                  <a:srgbClr val="FFFFFF"/>
                </a:solidFill>
              </a14:hiddenFill>
            </a:ext>
          </a:extLst>
        </p:spPr>
      </p:pic>
      <p:sp>
        <p:nvSpPr>
          <p:cNvPr id="5" name="object 3">
            <a:extLst>
              <a:ext uri="{FF2B5EF4-FFF2-40B4-BE49-F238E27FC236}">
                <a16:creationId xmlns:a16="http://schemas.microsoft.com/office/drawing/2014/main" id="{9733CFD2-3A72-87AD-BF2F-CB3B8E6079C0}"/>
              </a:ext>
            </a:extLst>
          </p:cNvPr>
          <p:cNvSpPr txBox="1"/>
          <p:nvPr/>
        </p:nvSpPr>
        <p:spPr>
          <a:xfrm>
            <a:off x="704850" y="9606425"/>
            <a:ext cx="6395982" cy="144000"/>
          </a:xfrm>
          <a:prstGeom prst="rect">
            <a:avLst/>
          </a:prstGeom>
          <a:solidFill>
            <a:schemeClr val="bg1"/>
          </a:solidFill>
        </p:spPr>
        <p:txBody>
          <a:bodyPr vert="horz" wrap="none" lIns="0" tIns="0" rIns="0" bIns="0" rtlCol="0" anchor="b">
            <a:noAutofit/>
          </a:bodyPr>
          <a:lstStyle/>
          <a:p>
            <a:pPr marL="12700">
              <a:lnSpc>
                <a:spcPts val="805"/>
              </a:lnSpc>
            </a:pPr>
            <a:r>
              <a:rPr lang="en-US" sz="500">
                <a:latin typeface="Arial"/>
                <a:cs typeface="Arial"/>
              </a:rPr>
              <a:t> .                                                                                                                                                                             </a:t>
            </a:r>
            <a:r>
              <a:rPr lang="en-US" sz="900">
                <a:latin typeface="Arial"/>
                <a:cs typeface="Arial"/>
              </a:rPr>
              <a:t>11</a:t>
            </a:r>
            <a:r>
              <a:rPr lang="en-US" sz="500">
                <a:latin typeface="Arial"/>
                <a:cs typeface="Arial"/>
              </a:rPr>
              <a:t>                                                                                                           </a:t>
            </a:r>
            <a:endParaRPr lang="en-US" altLang="ja-JP" sz="500">
              <a:latin typeface="Arial"/>
              <a:cs typeface="Arial"/>
            </a:endParaRPr>
          </a:p>
        </p:txBody>
      </p:sp>
      <p:sp>
        <p:nvSpPr>
          <p:cNvPr id="6" name="正方形/長方形 5">
            <a:extLst>
              <a:ext uri="{FF2B5EF4-FFF2-40B4-BE49-F238E27FC236}">
                <a16:creationId xmlns:a16="http://schemas.microsoft.com/office/drawing/2014/main" id="{40A245C8-5A6E-B06A-1E93-D90CA831A740}"/>
              </a:ext>
            </a:extLst>
          </p:cNvPr>
          <p:cNvSpPr/>
          <p:nvPr/>
        </p:nvSpPr>
        <p:spPr>
          <a:xfrm>
            <a:off x="8640900" y="911225"/>
            <a:ext cx="3168000" cy="846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050">
                <a:solidFill>
                  <a:schemeClr val="tx1"/>
                </a:solidFill>
                <a:latin typeface="Times New Roman" panose="02020603050405020304" pitchFamily="18" charset="0"/>
                <a:cs typeface="Times New Roman" panose="02020603050405020304" pitchFamily="18" charset="0"/>
              </a:rPr>
              <a:t>Interface circuit costs no longer inhibit the addition of storage (20cents per bit), conversion between serial and parallel data (10cents per bit), interface control logic, and the driver/receiver circuits necessary in any interface system.</a:t>
            </a:r>
          </a:p>
          <a:p>
            <a:r>
              <a:rPr kumimoji="1" lang="en-US" altLang="ja-JP" sz="1050">
                <a:solidFill>
                  <a:schemeClr val="tx1"/>
                </a:solidFill>
                <a:latin typeface="Times New Roman" panose="02020603050405020304" pitchFamily="18" charset="0"/>
                <a:cs typeface="Times New Roman" panose="02020603050405020304" pitchFamily="18" charset="0"/>
              </a:rPr>
              <a:t>  The advent of intelligent instruments has decreased interface message requirements, thereby increasing the feasibility of a serial interface system. General acceptance of a common message convention (polarity or logic assignment of binary data), now a virtual reality within HP, has appreciably aided interface feasibility.</a:t>
            </a:r>
          </a:p>
          <a:p>
            <a:r>
              <a:rPr kumimoji="1" lang="en-US" altLang="ja-JP" sz="1050">
                <a:solidFill>
                  <a:schemeClr val="tx1"/>
                </a:solidFill>
                <a:latin typeface="Times New Roman" panose="02020603050405020304" pitchFamily="18" charset="0"/>
                <a:cs typeface="Times New Roman" panose="02020603050405020304" pitchFamily="18" charset="0"/>
              </a:rPr>
              <a:t>  Not so obvious is the experience gained over the last few years. The last five years in particular have taught us many hard lessons and made us better able to develop an effective interface system.</a:t>
            </a:r>
          </a:p>
          <a:p>
            <a:r>
              <a:rPr kumimoji="1" lang="en-US" altLang="ja-JP" sz="1050">
                <a:solidFill>
                  <a:schemeClr val="tx1"/>
                </a:solidFill>
                <a:latin typeface="Times New Roman" panose="02020603050405020304" pitchFamily="18" charset="0"/>
                <a:cs typeface="Times New Roman" panose="02020603050405020304" pitchFamily="18" charset="0"/>
              </a:rPr>
              <a:t>  Perhaps the most significant factor that makes an effective interface system feasible today is acceptance of the fact that no single interface system either can or needs to solve all problems! lnstrumentalion systems tend to be in the middle of the spectrum in terms of such in terface parameters as data rates and path widths. data transmission lengths, number of interconnected devices, and message traffic volume. Defining an interface system for this middle range now appears possible. Interfaces for special environments such as extremely long transmission paths and electrically noisy environments are indeed needed. but less frequently. Overall costs are reduced and system flexibility is increased if individual instruments are not required to meet all of these special needs.</a:t>
            </a:r>
          </a:p>
          <a:p>
            <a:endParaRPr kumimoji="1" lang="en-US" altLang="ja-JP" sz="1050">
              <a:solidFill>
                <a:schemeClr val="tx1"/>
              </a:solidFill>
              <a:latin typeface="Times New Roman" panose="02020603050405020304" pitchFamily="18" charset="0"/>
              <a:cs typeface="Times New Roman" panose="02020603050405020304" pitchFamily="18" charset="0"/>
            </a:endParaRPr>
          </a:p>
          <a:p>
            <a:r>
              <a:rPr kumimoji="1" lang="en-US" altLang="ja-JP" sz="1050" b="1">
                <a:solidFill>
                  <a:schemeClr val="tx1"/>
                </a:solidFill>
                <a:latin typeface="Arial" panose="020B0604020202020204" pitchFamily="34" charset="0"/>
                <a:cs typeface="Arial" panose="020B0604020202020204" pitchFamily="34" charset="0"/>
              </a:rPr>
              <a:t>Interface System Objectives</a:t>
            </a:r>
          </a:p>
          <a:p>
            <a:r>
              <a:rPr kumimoji="1" lang="en-US" altLang="ja-JP" sz="1050">
                <a:solidFill>
                  <a:schemeClr val="tx1"/>
                </a:solidFill>
                <a:latin typeface="Times New Roman" panose="02020603050405020304" pitchFamily="18" charset="0"/>
                <a:cs typeface="Times New Roman" panose="02020603050405020304" pitchFamily="18" charset="0"/>
              </a:rPr>
              <a:t>  As a first step toward developing an effective interface system it is helpful to identify the most important objectives and design criteria. Of many objectives, four stand out. The interface system must be:</a:t>
            </a:r>
          </a:p>
          <a:p>
            <a:r>
              <a:rPr kumimoji="1" lang="en-US" altLang="ja-JP" sz="1050">
                <a:solidFill>
                  <a:schemeClr val="tx1"/>
                </a:solidFill>
                <a:latin typeface="Times New Roman" panose="02020603050405020304" pitchFamily="18" charset="0"/>
                <a:cs typeface="Times New Roman" panose="02020603050405020304" pitchFamily="18" charset="0"/>
              </a:rPr>
              <a:t>1) capable of interconnecting small, low-cost instrument systems by means of simple passive cable assemblies without restricting individual instrument performance and cost.</a:t>
            </a:r>
          </a:p>
          <a:p>
            <a:r>
              <a:rPr kumimoji="1" lang="en-US" altLang="ja-JP" sz="1050">
                <a:solidFill>
                  <a:schemeClr val="tx1"/>
                </a:solidFill>
                <a:latin typeface="Times New Roman" panose="02020603050405020304" pitchFamily="18" charset="0"/>
                <a:cs typeface="Times New Roman" panose="02020603050405020304" pitchFamily="18" charset="0"/>
              </a:rPr>
              <a:t>2) capable of interconnecting a wide range of products (measurement, stimulus. display, processor, storage) needed to solve real problems.</a:t>
            </a:r>
          </a:p>
          <a:p>
            <a:r>
              <a:rPr kumimoji="1" lang="en-US" altLang="ja-JP" sz="1050">
                <a:solidFill>
                  <a:schemeClr val="tx1"/>
                </a:solidFill>
                <a:latin typeface="Times New Roman" panose="02020603050405020304" pitchFamily="18" charset="0"/>
                <a:cs typeface="Times New Roman" panose="02020603050405020304" pitchFamily="18" charset="0"/>
              </a:rPr>
              <a:t>3) capable of operating where control and management of the message flow over the interface is not limited to one device but can be delegated in an orderly manner among several.</a:t>
            </a:r>
          </a:p>
          <a:p>
            <a:r>
              <a:rPr kumimoji="1" lang="en-US" altLang="ja-JP" sz="1050">
                <a:solidFill>
                  <a:schemeClr val="tx1"/>
                </a:solidFill>
                <a:latin typeface="Times New Roman" panose="02020603050405020304" pitchFamily="18" charset="0"/>
                <a:cs typeface="Times New Roman" panose="02020603050405020304" pitchFamily="18" charset="0"/>
              </a:rPr>
              <a:t>4) capable of interfacing easily with other more specialized interface environments.</a:t>
            </a:r>
          </a:p>
          <a:p>
            <a:r>
              <a:rPr kumimoji="1" lang="en-US" altLang="ja-JP" sz="1050">
                <a:solidFill>
                  <a:schemeClr val="tx1"/>
                </a:solidFill>
                <a:latin typeface="Times New Roman" panose="02020603050405020304" pitchFamily="18" charset="0"/>
                <a:cs typeface="Times New Roman" panose="02020603050405020304" pitchFamily="18" charset="0"/>
              </a:rPr>
              <a:t>Additional criteria to consider would include at</a:t>
            </a:r>
          </a:p>
        </p:txBody>
      </p:sp>
      <p:sp>
        <p:nvSpPr>
          <p:cNvPr id="7" name="正方形/長方形 6">
            <a:extLst>
              <a:ext uri="{FF2B5EF4-FFF2-40B4-BE49-F238E27FC236}">
                <a16:creationId xmlns:a16="http://schemas.microsoft.com/office/drawing/2014/main" id="{E79ACAC7-E51D-F844-4867-2035D118AF37}"/>
              </a:ext>
            </a:extLst>
          </p:cNvPr>
          <p:cNvSpPr/>
          <p:nvPr/>
        </p:nvSpPr>
        <p:spPr>
          <a:xfrm>
            <a:off x="11974650" y="911225"/>
            <a:ext cx="3168000" cy="374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050">
                <a:solidFill>
                  <a:schemeClr val="tx1"/>
                </a:solidFill>
                <a:latin typeface="Times New Roman" panose="02020603050405020304" pitchFamily="18" charset="0"/>
                <a:cs typeface="Times New Roman" panose="02020603050405020304" pitchFamily="18" charset="0"/>
              </a:rPr>
              <a:t>least these: operation under asynchronous conditions; communication with two or more devices simultaneously; limitation of the total number of signal lines to no more than can be accommodated in one computer word; compatibility with the most widely used codes for information interchange; ability lo alter codes and data rates to achieve system flexibility; ability to alter the communication network to optimize system performance.</a:t>
            </a:r>
          </a:p>
          <a:p>
            <a:r>
              <a:rPr kumimoji="1" lang="en-US" altLang="ja-JP" sz="1050">
                <a:solidFill>
                  <a:schemeClr val="tx1"/>
                </a:solidFill>
                <a:latin typeface="Times New Roman" panose="02020603050405020304" pitchFamily="18" charset="0"/>
                <a:cs typeface="Times New Roman" panose="02020603050405020304" pitchFamily="18" charset="0"/>
              </a:rPr>
              <a:t>  The byte-serial. bus-oriented interface system described in the article on page 2 is one that meets these criteria. This interface system is now being used in many new HP products.</a:t>
            </a:r>
          </a:p>
          <a:p>
            <a:endParaRPr kumimoji="1" lang="en-US" altLang="ja-JP" sz="1050">
              <a:solidFill>
                <a:schemeClr val="tx1"/>
              </a:solidFill>
              <a:latin typeface="Times New Roman" panose="02020603050405020304" pitchFamily="18" charset="0"/>
              <a:cs typeface="Times New Roman" panose="02020603050405020304" pitchFamily="18" charset="0"/>
            </a:endParaRPr>
          </a:p>
          <a:p>
            <a:r>
              <a:rPr kumimoji="1" lang="en-US" altLang="ja-JP" sz="1050" b="1">
                <a:solidFill>
                  <a:schemeClr val="tx1"/>
                </a:solidFill>
                <a:latin typeface="Arial" panose="020B0604020202020204" pitchFamily="34" charset="0"/>
                <a:cs typeface="Arial" panose="020B0604020202020204" pitchFamily="34" charset="0"/>
              </a:rPr>
              <a:t>Acknowledgments</a:t>
            </a:r>
          </a:p>
          <a:p>
            <a:r>
              <a:rPr kumimoji="1" lang="en-US" altLang="ja-JP" sz="1050">
                <a:solidFill>
                  <a:schemeClr val="tx1"/>
                </a:solidFill>
                <a:latin typeface="Times New Roman" panose="02020603050405020304" pitchFamily="18" charset="0"/>
                <a:cs typeface="Times New Roman" panose="02020603050405020304" pitchFamily="18" charset="0"/>
              </a:rPr>
              <a:t>The present interface system developments are the result of corporate-wide vision, commitment, diligence, and enthusiasm. Though the list of engineers is long, Gerald E. Nelson and David W. Ricci made major contributions. The patience, understanding, and constructive commentary from customers has had its positive influence as well. The efforts of all are hereby acknowledged.</a:t>
            </a:r>
          </a:p>
        </p:txBody>
      </p:sp>
      <p:pic>
        <p:nvPicPr>
          <p:cNvPr id="1026" name="Picture 2">
            <a:extLst>
              <a:ext uri="{FF2B5EF4-FFF2-40B4-BE49-F238E27FC236}">
                <a16:creationId xmlns:a16="http://schemas.microsoft.com/office/drawing/2014/main" id="{23BB10E0-DD52-A832-0713-614FFC512E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74650" y="4797425"/>
            <a:ext cx="3060700" cy="1987550"/>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a:extLst>
              <a:ext uri="{FF2B5EF4-FFF2-40B4-BE49-F238E27FC236}">
                <a16:creationId xmlns:a16="http://schemas.microsoft.com/office/drawing/2014/main" id="{7731E9A9-6255-DDF6-2EAD-4A05346989BC}"/>
              </a:ext>
            </a:extLst>
          </p:cNvPr>
          <p:cNvSpPr/>
          <p:nvPr/>
        </p:nvSpPr>
        <p:spPr>
          <a:xfrm>
            <a:off x="12042450" y="6778625"/>
            <a:ext cx="2988000" cy="2556000"/>
          </a:xfrm>
          <a:prstGeom prst="rect">
            <a:avLst/>
          </a:prstGeom>
          <a:solidFill>
            <a:schemeClr val="bg1"/>
          </a:solidFill>
          <a:ln w="38100">
            <a:solidFill>
              <a:srgbClr val="B5A187"/>
            </a:solidFill>
          </a:ln>
        </p:spPr>
        <p:style>
          <a:lnRef idx="2">
            <a:schemeClr val="accent1">
              <a:shade val="15000"/>
            </a:schemeClr>
          </a:lnRef>
          <a:fillRef idx="1">
            <a:schemeClr val="accent1"/>
          </a:fillRef>
          <a:effectRef idx="0">
            <a:schemeClr val="accent1"/>
          </a:effectRef>
          <a:fontRef idx="minor">
            <a:schemeClr val="lt1"/>
          </a:fontRef>
        </p:style>
        <p:txBody>
          <a:bodyPr lIns="72000" tIns="108000" rIns="72000" bIns="72000" rtlCol="0" anchor="t"/>
          <a:lstStyle/>
          <a:p>
            <a:r>
              <a:rPr kumimoji="1" lang="en-US" altLang="ja-JP" sz="900" b="1">
                <a:solidFill>
                  <a:schemeClr val="tx1"/>
                </a:solidFill>
                <a:latin typeface="Arial" panose="020B0604020202020204" pitchFamily="34" charset="0"/>
                <a:ea typeface="メイリオ" panose="020B0604030504040204" pitchFamily="50" charset="-128"/>
                <a:cs typeface="Arial" panose="020B0604020202020204" pitchFamily="34" charset="0"/>
              </a:rPr>
              <a:t>Donald C. Loughry</a:t>
            </a:r>
          </a:p>
          <a:p>
            <a:r>
              <a:rPr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  </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Don Loughry started out at HP in 1956 as a production test department manager. In 1958 he moved to the development laboratory to work on custom and standard systems. and in 1963 became engineering manager of the Dymec Division. He's held his present position of corporate interface engineer since 1968. In that capacity, he's responsible for comoanywide interface guidelines and services. He's a member of IEEE and is active in various groups working on interface standards, including IEC ISO and ANSI.</a:t>
            </a: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  Don is a 1952 B.S.E.E. graduate of Union College. When he's not busy interfacing, his interests vary widely, they include gardening, photography, classical music, skiing, camping, and star gazing (he grinds his own telescope lenses). He's also active in his church and in interfaith groups.</a:t>
            </a:r>
            <a:endPar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a16="http://schemas.microsoft.com/office/drawing/2014/main" id="{0E9E777E-2FF6-43B9-EDE8-C177E2943F7B}"/>
              </a:ext>
            </a:extLst>
          </p:cNvPr>
          <p:cNvSpPr/>
          <p:nvPr/>
        </p:nvSpPr>
        <p:spPr>
          <a:xfrm>
            <a:off x="4010117" y="6754643"/>
            <a:ext cx="2988000" cy="2556000"/>
          </a:xfrm>
          <a:prstGeom prst="rect">
            <a:avLst/>
          </a:prstGeom>
          <a:solidFill>
            <a:schemeClr val="bg1"/>
          </a:solidFill>
          <a:ln w="38100">
            <a:solidFill>
              <a:srgbClr val="B5A187"/>
            </a:solidFill>
          </a:ln>
        </p:spPr>
        <p:style>
          <a:lnRef idx="2">
            <a:schemeClr val="accent1">
              <a:shade val="15000"/>
            </a:schemeClr>
          </a:lnRef>
          <a:fillRef idx="1">
            <a:schemeClr val="accent1"/>
          </a:fillRef>
          <a:effectRef idx="0">
            <a:schemeClr val="accent1"/>
          </a:effectRef>
          <a:fontRef idx="minor">
            <a:schemeClr val="lt1"/>
          </a:fontRef>
        </p:style>
        <p:txBody>
          <a:bodyPr lIns="72000" tIns="108000" rIns="72000" bIns="72000" rtlCol="0" anchor="t"/>
          <a:lstStyle/>
          <a:p>
            <a:r>
              <a:rPr kumimoji="1" lang="ja-JP" altLang="en-US" sz="900" b="1">
                <a:solidFill>
                  <a:schemeClr val="tx1"/>
                </a:solidFill>
                <a:latin typeface="Arial" panose="020B0604020202020204" pitchFamily="34" charset="0"/>
                <a:ea typeface="メイリオ" panose="020B0604030504040204" pitchFamily="50" charset="-128"/>
                <a:cs typeface="Arial" panose="020B0604020202020204" pitchFamily="34" charset="0"/>
              </a:rPr>
              <a:t>ドナルド・</a:t>
            </a:r>
            <a:r>
              <a:rPr kumimoji="1" lang="en-US" altLang="ja-JP" sz="900" b="1">
                <a:solidFill>
                  <a:schemeClr val="tx1"/>
                </a:solidFill>
                <a:latin typeface="Arial" panose="020B0604020202020204" pitchFamily="34" charset="0"/>
                <a:ea typeface="メイリオ" panose="020B0604030504040204" pitchFamily="50" charset="-128"/>
                <a:cs typeface="Arial" panose="020B0604020202020204" pitchFamily="34" charset="0"/>
              </a:rPr>
              <a:t>C</a:t>
            </a:r>
            <a:r>
              <a:rPr kumimoji="1" lang="ja-JP" altLang="en-US" sz="900" b="1">
                <a:solidFill>
                  <a:schemeClr val="tx1"/>
                </a:solidFill>
                <a:latin typeface="Arial" panose="020B0604020202020204" pitchFamily="34" charset="0"/>
                <a:ea typeface="メイリオ" panose="020B0604030504040204" pitchFamily="50" charset="-128"/>
                <a:cs typeface="Arial" panose="020B0604020202020204" pitchFamily="34" charset="0"/>
              </a:rPr>
              <a:t>・ラフリー</a:t>
            </a:r>
            <a:endParaRPr kumimoji="1" lang="en-US" altLang="ja-JP" sz="900" b="1">
              <a:solidFill>
                <a:schemeClr val="tx1"/>
              </a:solidFill>
              <a:latin typeface="Arial" panose="020B0604020202020204" pitchFamily="34" charset="0"/>
              <a:ea typeface="メイリオ" panose="020B0604030504040204" pitchFamily="50" charset="-128"/>
              <a:cs typeface="Arial" panose="020B0604020202020204" pitchFamily="34" charset="0"/>
            </a:endParaRPr>
          </a:p>
          <a:p>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　ドン・ラフリーは</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1956</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年、製造テスト部門のマネージャーとして</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HP</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に入社した。</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1958</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年に開発研究所に移り、カスタムおよび標準システムの開発に携わり、</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1963</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年にダイメック事業部のエンジニアリング・マネージャーとなった。</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1968</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年から現職のコーポレート・インタフェース・エンジニア。同職では、全社的なインタフェースのガイドラインとサービスの責任者である。</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IEEE</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のメンバーであり、</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IEC</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ISO</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ANSI</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など、インタフェース規格に取り組むさまざまなグループで活躍している。</a:t>
            </a:r>
            <a:endPar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endParaRPr>
          </a:p>
          <a:p>
            <a:r>
              <a:rPr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　</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 </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1952</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年ユニオン・カレッジ卒業。インタフェースに忙しくないときは、ガーデニング、写真、クラシック音楽、スキー、キャンプ、星空観察（望遠鏡のレンズは自分で研磨する）など、趣味は多岐にわたる。また、教会や宗教間グループでも積極的に活動している。</a:t>
            </a:r>
          </a:p>
        </p:txBody>
      </p:sp>
      <p:sp>
        <p:nvSpPr>
          <p:cNvPr id="10" name="正方形/長方形 9">
            <a:extLst>
              <a:ext uri="{FF2B5EF4-FFF2-40B4-BE49-F238E27FC236}">
                <a16:creationId xmlns:a16="http://schemas.microsoft.com/office/drawing/2014/main" id="{83D2D702-C4B5-D50D-8B3A-9390F447030B}"/>
              </a:ext>
            </a:extLst>
          </p:cNvPr>
          <p:cNvSpPr/>
          <p:nvPr/>
        </p:nvSpPr>
        <p:spPr>
          <a:xfrm>
            <a:off x="639900" y="987425"/>
            <a:ext cx="3168000" cy="846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答えはイエスである。多くの理由がある。</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重要な事実のひとつは、安価なデジタル集積回路が入手可能であり、能力も多様であることだ。インタフェース回路の費用は、ストレージ（</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1</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ビットあたり</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20</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セント）、シリアル・パラレル・データ間の変換（</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1</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ビットあたり</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10</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セント）、インタフェース制御ロジック、あらゆるインタフェースシステムに必要なドライバー／レシーバー回路の追加をもはや阻害しない。</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r>
              <a:rPr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インテリジェント計器の出現は、インタフェース・メッセージ要件を減少させ、それによってシリアル・インタフェースシステムの実現可能性を高めている。共通のメッセージ規約（バイナリ・データの極性または論理割り当て）が一般に受け入れられ、</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HP</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社内で仮想現実となったことは、インタフェースの実現可能性を大いに助けた。</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それほど明白ではないのは、ここ数年で得られた経験である。特にこの</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5</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年間は、私たちに多くの厳しい教訓を与え、効果的なインタフェースシステムを開発する能力を高めてくれました。  </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r>
              <a:rPr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今日、効果的なインタフェースシステムを実現可能にしている最も重要な要因は、単一のインタフェースシステムですべての問題を解決できるわけでも、解決する必要があるわけでもないという事実を受け入れることだろう。この中間領域のインタフェースシステムを定義することが可能になった。極端に長い伝送路や電気的ノイズの多い環境など、特殊な環境用のインタフェースは確かに必要だが、その頻度はそれほど高くない。このような特殊なニーズをすべて満たすために個々の機器を必要としなければ、全体的な費用は削減され、システムの柔軟性も向上する。</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endParaRPr kumimoji="1" lang="en-US" altLang="ja-JP" sz="1050">
              <a:solidFill>
                <a:schemeClr val="tx1"/>
              </a:solidFill>
              <a:latin typeface="Times New Roman" panose="02020603050405020304" pitchFamily="18" charset="0"/>
              <a:cs typeface="Times New Roman" panose="02020603050405020304" pitchFamily="18" charset="0"/>
            </a:endParaRPr>
          </a:p>
          <a:p>
            <a:r>
              <a:rPr kumimoji="1" lang="ja-JP" altLang="en-US" sz="1050" b="1">
                <a:solidFill>
                  <a:schemeClr val="tx1"/>
                </a:solidFill>
                <a:latin typeface="メイリオ" panose="020B0604030504040204" pitchFamily="50" charset="-128"/>
                <a:ea typeface="メイリオ" panose="020B0604030504040204" pitchFamily="50" charset="-128"/>
                <a:cs typeface="Arial" panose="020B0604020202020204" pitchFamily="34" charset="0"/>
              </a:rPr>
              <a:t>インタフェースシステムの目的</a:t>
            </a:r>
            <a:endParaRPr kumimoji="1" lang="en-US" altLang="ja-JP" sz="1050" b="1">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a:p>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効果的なインタフェースシステムを開発するための第一歩として、最も重要な目的と設計基準を特定することは有用である。多くの目的の中で、</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4</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つの目的が際立っている。インタフェースシステムは</a:t>
            </a:r>
            <a:endParaRPr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pPr marL="228600" indent="-228600">
              <a:buAutoNum type="arabicParenR"/>
            </a:pP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個々の機器の性能や費用を制限することなく、シンプルなパッシブケーブルアセンブリによって、小型で低費用の機器システムを相互接続できること。</a:t>
            </a:r>
            <a:endParaRPr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pPr marL="228600" indent="-228600">
              <a:buAutoNum type="arabicParenR"/>
            </a:pP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実際の問題解決に必要な幅広い製品（測定、刺激、ディスプレイ、プロセッサ、ストレージ）を相互接続できること。</a:t>
            </a:r>
            <a:endParaRPr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pPr marL="228600" indent="-228600">
              <a:buAutoNum type="arabicParenR"/>
            </a:pP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インタフェース上のメッセージ・フローの制御と管理が、</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1</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つの機器に限定されることなく、複数の機器間で整然と委譲できるような運用が可能であること。</a:t>
            </a:r>
            <a:endParaRPr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pPr marL="228600" indent="-228600">
              <a:buAutoNum type="arabicParenR"/>
            </a:pP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他のより専門的なインタフェース環境と容易にインタフェースできること。</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p:txBody>
      </p:sp>
      <p:sp>
        <p:nvSpPr>
          <p:cNvPr id="11" name="正方形/長方形 10">
            <a:extLst>
              <a:ext uri="{FF2B5EF4-FFF2-40B4-BE49-F238E27FC236}">
                <a16:creationId xmlns:a16="http://schemas.microsoft.com/office/drawing/2014/main" id="{C11CB782-2F7A-E665-D091-982F414820C9}"/>
              </a:ext>
            </a:extLst>
          </p:cNvPr>
          <p:cNvSpPr/>
          <p:nvPr/>
        </p:nvSpPr>
        <p:spPr>
          <a:xfrm>
            <a:off x="3973650" y="987425"/>
            <a:ext cx="3168000" cy="374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さらに考慮すべき基準としては、少なくとも以下のものがある：非同期条件下での動作、</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2</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つ以上のデバイスと同時に通信できること、信号線の総数が</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1</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つのコンピュータ・ワードに収容できる数以下に制限されていること、情報交換に最も広く使われているコードとの互換性、システムの柔軟性を実現するためにコードとデータ・レートを変更できること、システム性能を最適化するために通信ネットワークを変更できること。  </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r>
              <a:rPr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この</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記事で説明したバイト・シリアル・バス指向のインタフェースシステムは、これらの基準を満たすものである。このインタフェースシステムは、</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HP</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の多くの新製品に採用されている。</a:t>
            </a:r>
            <a:endParaRPr kumimoji="1" lang="en-US" altLang="ja-JP" sz="1050">
              <a:solidFill>
                <a:schemeClr val="tx1"/>
              </a:solidFill>
              <a:latin typeface="Times New Roman" panose="02020603050405020304" pitchFamily="18" charset="0"/>
              <a:cs typeface="Times New Roman" panose="02020603050405020304" pitchFamily="18" charset="0"/>
            </a:endParaRPr>
          </a:p>
          <a:p>
            <a:endParaRPr kumimoji="1" lang="en-US" altLang="ja-JP" sz="1050" b="1">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a:p>
            <a:r>
              <a:rPr kumimoji="1" lang="ja-JP" altLang="en-US" sz="1050" b="1">
                <a:solidFill>
                  <a:schemeClr val="tx1"/>
                </a:solidFill>
                <a:latin typeface="メイリオ" panose="020B0604030504040204" pitchFamily="50" charset="-128"/>
                <a:ea typeface="メイリオ" panose="020B0604030504040204" pitchFamily="50" charset="-128"/>
                <a:cs typeface="Arial" panose="020B0604020202020204" pitchFamily="34" charset="0"/>
              </a:rPr>
              <a:t>謝辞</a:t>
            </a:r>
            <a:endParaRPr kumimoji="1" lang="en-US" altLang="ja-JP" sz="1050" b="1">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a:p>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現在のインタフェースシステムの開発は、全社的なビジョン、コミットメント、勤勉さ、そして熱意の賜物である。エンジニアのリストは長いが、ジェラルド・</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E</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・ネルソンとデビッド・</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W</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・リッチの貢献は大きい。顧客からの忍耐、理解、建設的なコメントも良い影響を与えた。ここに全員の努力を称えます。</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989571" y="-3175"/>
            <a:ext cx="7802879" cy="9997440"/>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2654300" y="9940925"/>
            <a:ext cx="1623060" cy="114300"/>
          </a:xfrm>
          <a:prstGeom prst="rect">
            <a:avLst/>
          </a:prstGeom>
        </p:spPr>
        <p:txBody>
          <a:bodyPr vert="horz" wrap="square" lIns="0" tIns="0" rIns="0" bIns="0" rtlCol="0">
            <a:spAutoFit/>
          </a:bodyPr>
          <a:lstStyle/>
          <a:p>
            <a:pPr marL="12700">
              <a:lnSpc>
                <a:spcPts val="805"/>
              </a:lnSpc>
            </a:pPr>
            <a:r>
              <a:rPr sz="700" dirty="0">
                <a:latin typeface="Arial"/>
                <a:cs typeface="Arial"/>
              </a:rPr>
              <a:t>© Copr. 1949-1998 Hewlett-Packard</a:t>
            </a:r>
            <a:r>
              <a:rPr sz="700" spc="-105" dirty="0">
                <a:latin typeface="Arial"/>
                <a:cs typeface="Arial"/>
              </a:rPr>
              <a:t> </a:t>
            </a:r>
            <a:r>
              <a:rPr sz="700" dirty="0">
                <a:latin typeface="Arial"/>
                <a:cs typeface="Arial"/>
              </a:rPr>
              <a:t>Co.</a:t>
            </a:r>
            <a:endParaRPr sz="700">
              <a:latin typeface="Arial"/>
              <a:cs typeface="Arial"/>
            </a:endParaRPr>
          </a:p>
        </p:txBody>
      </p:sp>
      <p:sp>
        <p:nvSpPr>
          <p:cNvPr id="4" name="正方形/長方形 3">
            <a:extLst>
              <a:ext uri="{FF2B5EF4-FFF2-40B4-BE49-F238E27FC236}">
                <a16:creationId xmlns:a16="http://schemas.microsoft.com/office/drawing/2014/main" id="{15A10636-5D37-31D0-F2D2-D94A0A471CB2}"/>
              </a:ext>
            </a:extLst>
          </p:cNvPr>
          <p:cNvSpPr/>
          <p:nvPr/>
        </p:nvSpPr>
        <p:spPr>
          <a:xfrm>
            <a:off x="552450" y="799747"/>
            <a:ext cx="5040000" cy="86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ja-JP" sz="2400" b="1">
                <a:solidFill>
                  <a:sysClr val="windowText" lastClr="000000"/>
                </a:solidFill>
                <a:effectLst/>
                <a:ea typeface="Meiryo" panose="020B0604030504040204" pitchFamily="50" charset="-128"/>
              </a:rPr>
              <a:t>電子計測器のための</a:t>
            </a:r>
            <a:endParaRPr lang="en-US" altLang="ja-JP" sz="2400" b="1">
              <a:solidFill>
                <a:sysClr val="windowText" lastClr="000000"/>
              </a:solidFill>
              <a:effectLst/>
              <a:ea typeface="Meiryo" panose="020B0604030504040204" pitchFamily="50" charset="-128"/>
            </a:endParaRPr>
          </a:p>
          <a:p>
            <a:r>
              <a:rPr lang="ja-JP" altLang="ja-JP" sz="2400" b="1">
                <a:solidFill>
                  <a:sysClr val="windowText" lastClr="000000"/>
                </a:solidFill>
                <a:effectLst/>
                <a:ea typeface="Meiryo" panose="020B0604030504040204" pitchFamily="50" charset="-128"/>
              </a:rPr>
              <a:t>実用的なインタフェースシステム</a:t>
            </a:r>
          </a:p>
        </p:txBody>
      </p:sp>
      <p:sp>
        <p:nvSpPr>
          <p:cNvPr id="5" name="正方形/長方形 4">
            <a:extLst>
              <a:ext uri="{FF2B5EF4-FFF2-40B4-BE49-F238E27FC236}">
                <a16:creationId xmlns:a16="http://schemas.microsoft.com/office/drawing/2014/main" id="{9F2559DB-606D-FA85-A4D4-991F0C515130}"/>
              </a:ext>
            </a:extLst>
          </p:cNvPr>
          <p:cNvSpPr/>
          <p:nvPr/>
        </p:nvSpPr>
        <p:spPr>
          <a:xfrm>
            <a:off x="628650" y="1714147"/>
            <a:ext cx="3564000" cy="86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ja-JP" altLang="en-US" sz="1150">
                <a:solidFill>
                  <a:schemeClr val="bg1">
                    <a:lumMod val="65000"/>
                  </a:schemeClr>
                </a:solidFill>
                <a:effectLst/>
                <a:ea typeface="Meiryo" panose="020B0604030504040204" pitchFamily="50" charset="-128"/>
              </a:rPr>
              <a:t>デジタル制御のシステムに</a:t>
            </a:r>
            <a:r>
              <a:rPr lang="ja-JP" altLang="en-US" sz="1150">
                <a:solidFill>
                  <a:schemeClr val="bg1">
                    <a:lumMod val="65000"/>
                  </a:schemeClr>
                </a:solidFill>
                <a:ea typeface="Meiryo" panose="020B0604030504040204" pitchFamily="50" charset="-128"/>
              </a:rPr>
              <a:t>電子計測器</a:t>
            </a:r>
            <a:r>
              <a:rPr lang="ja-JP" altLang="en-US" sz="1150">
                <a:solidFill>
                  <a:schemeClr val="bg1">
                    <a:lumMod val="65000"/>
                  </a:schemeClr>
                </a:solidFill>
                <a:effectLst/>
                <a:ea typeface="Meiryo" panose="020B0604030504040204" pitchFamily="50" charset="-128"/>
              </a:rPr>
              <a:t>を接続するには、ケーブルをつなぐだけでよい。</a:t>
            </a:r>
            <a:r>
              <a:rPr lang="ja-JP" altLang="ja-JP" sz="1150">
                <a:solidFill>
                  <a:schemeClr val="bg1">
                    <a:lumMod val="65000"/>
                  </a:schemeClr>
                </a:solidFill>
                <a:effectLst/>
                <a:ea typeface="Meiryo" panose="020B0604030504040204" pitchFamily="50" charset="-128"/>
              </a:rPr>
              <a:t>この記事ではこれを可能にする</a:t>
            </a:r>
            <a:r>
              <a:rPr lang="ja-JP" altLang="en-US" sz="1150">
                <a:solidFill>
                  <a:schemeClr val="bg1">
                    <a:lumMod val="65000"/>
                  </a:schemeClr>
                </a:solidFill>
                <a:effectLst/>
                <a:ea typeface="Meiryo" panose="020B0604030504040204" pitchFamily="50" charset="-128"/>
              </a:rPr>
              <a:t>インタフェース</a:t>
            </a:r>
            <a:r>
              <a:rPr lang="ja-JP" altLang="ja-JP" sz="1150">
                <a:solidFill>
                  <a:schemeClr val="bg1">
                    <a:lumMod val="65000"/>
                  </a:schemeClr>
                </a:solidFill>
                <a:effectLst/>
                <a:ea typeface="Meiryo" panose="020B0604030504040204" pitchFamily="50" charset="-128"/>
              </a:rPr>
              <a:t> システムについて説明します</a:t>
            </a:r>
          </a:p>
        </p:txBody>
      </p:sp>
      <p:sp>
        <p:nvSpPr>
          <p:cNvPr id="6" name="正方形/長方形 5">
            <a:extLst>
              <a:ext uri="{FF2B5EF4-FFF2-40B4-BE49-F238E27FC236}">
                <a16:creationId xmlns:a16="http://schemas.microsoft.com/office/drawing/2014/main" id="{29D32E26-BCC9-4D2D-6067-64009A446522}"/>
              </a:ext>
            </a:extLst>
          </p:cNvPr>
          <p:cNvSpPr/>
          <p:nvPr/>
        </p:nvSpPr>
        <p:spPr>
          <a:xfrm>
            <a:off x="8742218" y="1714147"/>
            <a:ext cx="3564000" cy="86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150" i="1">
                <a:solidFill>
                  <a:schemeClr val="bg1">
                    <a:lumMod val="65000"/>
                  </a:schemeClr>
                </a:solidFill>
                <a:latin typeface="Arial" panose="020B0604020202020204" pitchFamily="34" charset="0"/>
                <a:cs typeface="Arial" panose="020B0604020202020204" pitchFamily="34" charset="0"/>
              </a:rPr>
              <a:t>Connecting instruments into a digitally-controlled system now becomes a matter of plugging in cables. This article describes the interface system</a:t>
            </a:r>
          </a:p>
          <a:p>
            <a:r>
              <a:rPr kumimoji="1" lang="en-US" altLang="ja-JP" sz="1150" i="1">
                <a:solidFill>
                  <a:schemeClr val="bg1">
                    <a:lumMod val="65000"/>
                  </a:schemeClr>
                </a:solidFill>
                <a:latin typeface="Arial" panose="020B0604020202020204" pitchFamily="34" charset="0"/>
                <a:cs typeface="Arial" panose="020B0604020202020204" pitchFamily="34" charset="0"/>
              </a:rPr>
              <a:t> that makes this possible.</a:t>
            </a:r>
            <a:endParaRPr kumimoji="1" lang="ja-JP" altLang="en-US" sz="1150" i="1">
              <a:solidFill>
                <a:schemeClr val="bg1">
                  <a:lumMod val="65000"/>
                </a:schemeClr>
              </a:solidFill>
              <a:latin typeface="Arial" panose="020B0604020202020204" pitchFamily="34" charset="0"/>
              <a:cs typeface="Arial" panose="020B0604020202020204" pitchFamily="34" charset="0"/>
            </a:endParaRPr>
          </a:p>
        </p:txBody>
      </p:sp>
      <p:sp>
        <p:nvSpPr>
          <p:cNvPr id="7" name="正方形/長方形 6">
            <a:extLst>
              <a:ext uri="{FF2B5EF4-FFF2-40B4-BE49-F238E27FC236}">
                <a16:creationId xmlns:a16="http://schemas.microsoft.com/office/drawing/2014/main" id="{37D58751-A086-EE03-4647-DB6D423301F4}"/>
              </a:ext>
            </a:extLst>
          </p:cNvPr>
          <p:cNvSpPr/>
          <p:nvPr/>
        </p:nvSpPr>
        <p:spPr>
          <a:xfrm>
            <a:off x="8742218" y="799747"/>
            <a:ext cx="5040000" cy="86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2400" b="1">
                <a:solidFill>
                  <a:schemeClr val="tx1"/>
                </a:solidFill>
                <a:latin typeface="Arial" panose="020B0604020202020204" pitchFamily="34" charset="0"/>
                <a:cs typeface="Arial" panose="020B0604020202020204" pitchFamily="34" charset="0"/>
              </a:rPr>
              <a:t>A Practical Interface System for Electronic Instruments</a:t>
            </a:r>
            <a:endParaRPr kumimoji="1" lang="ja-JP" altLang="en-US" sz="2400" b="1">
              <a:solidFill>
                <a:schemeClr val="tx1"/>
              </a:solidFill>
              <a:latin typeface="Arial" panose="020B0604020202020204" pitchFamily="34" charset="0"/>
              <a:cs typeface="Arial" panose="020B0604020202020204" pitchFamily="34" charset="0"/>
            </a:endParaRPr>
          </a:p>
        </p:txBody>
      </p:sp>
      <p:sp>
        <p:nvSpPr>
          <p:cNvPr id="17" name="正方形/長方形 16">
            <a:extLst>
              <a:ext uri="{FF2B5EF4-FFF2-40B4-BE49-F238E27FC236}">
                <a16:creationId xmlns:a16="http://schemas.microsoft.com/office/drawing/2014/main" id="{020F2B37-3375-F48D-8F27-278DB09CD6D2}"/>
              </a:ext>
            </a:extLst>
          </p:cNvPr>
          <p:cNvSpPr/>
          <p:nvPr/>
        </p:nvSpPr>
        <p:spPr>
          <a:xfrm>
            <a:off x="8705850" y="3695347"/>
            <a:ext cx="3168000" cy="568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050">
                <a:solidFill>
                  <a:schemeClr val="tx1"/>
                </a:solidFill>
                <a:latin typeface="Times New Roman" panose="02020603050405020304" pitchFamily="18" charset="0"/>
                <a:cs typeface="Times New Roman" panose="02020603050405020304" pitchFamily="18" charset="0"/>
              </a:rPr>
              <a:t>   AS MODERN-DAY TECHNOLOGY gives rise to increasingly complex electronic devices, engineers are finding that to test these devices economically, they must resort to automatic systems. And, in automating their test procedures, engineers become more and more involved in instrument interconnection.</a:t>
            </a:r>
          </a:p>
          <a:p>
            <a:r>
              <a:rPr kumimoji="1" lang="ja-JP" altLang="en-US" sz="1050">
                <a:solidFill>
                  <a:schemeClr val="tx1"/>
                </a:solidFill>
                <a:latin typeface="Times New Roman" panose="02020603050405020304" pitchFamily="18" charset="0"/>
                <a:cs typeface="Times New Roman" panose="02020603050405020304" pitchFamily="18" charset="0"/>
              </a:rPr>
              <a:t>   </a:t>
            </a:r>
            <a:r>
              <a:rPr kumimoji="1" lang="en-US" altLang="ja-JP" sz="1050">
                <a:solidFill>
                  <a:schemeClr val="tx1"/>
                </a:solidFill>
                <a:latin typeface="Times New Roman" panose="02020603050405020304" pitchFamily="18" charset="0"/>
                <a:cs typeface="Times New Roman" panose="02020603050405020304" pitchFamily="18" charset="0"/>
              </a:rPr>
              <a:t>To overcome many of the problems experienced in interconnecting instruments and digital devices. a new interface system has been defined. This system gives new ease and flexibility in system interconnections. Interconnecting instruments for use on the lab bench, as well as in large systems, now becomes practical from the economic point of view.</a:t>
            </a:r>
          </a:p>
          <a:p>
            <a:r>
              <a:rPr lang="en-US" altLang="ja-JP" sz="1050">
                <a:solidFill>
                  <a:schemeClr val="tx1"/>
                </a:solidFill>
                <a:latin typeface="Times New Roman" panose="02020603050405020304" pitchFamily="18" charset="0"/>
                <a:cs typeface="Times New Roman" panose="02020603050405020304" pitchFamily="18" charset="0"/>
              </a:rPr>
              <a:t>   </a:t>
            </a:r>
            <a:r>
              <a:rPr kumimoji="1" lang="en-US" altLang="ja-JP" sz="1050">
                <a:solidFill>
                  <a:schemeClr val="tx1"/>
                </a:solidFill>
                <a:latin typeface="Times New Roman" panose="02020603050405020304" pitchFamily="18" charset="0"/>
                <a:cs typeface="Times New Roman" panose="02020603050405020304" pitchFamily="18" charset="0"/>
              </a:rPr>
              <a:t>The interface system evolved as part of the trend towards designing digital processing circuits into low-cost instruments. Now the functions formerly performed by the I/O circuit cards used in compulers. calculators, and couplers are performed by the instruments themselves. Passive cabling ties the system components all in parallel into a common communications structure in much the same way that a computer or coupler backplane bus ties I/O cards together. The cabling is the onJy external part of the system. For reasons to be described later. the system is informally referred to as an ASCIIcompatible interface bus system.</a:t>
            </a:r>
          </a:p>
          <a:p>
            <a:r>
              <a:rPr lang="en-US" altLang="ja-JP" sz="1050">
                <a:solidFill>
                  <a:schemeClr val="tx1"/>
                </a:solidFill>
                <a:latin typeface="Times New Roman" panose="02020603050405020304" pitchFamily="18" charset="0"/>
                <a:cs typeface="Times New Roman" panose="02020603050405020304" pitchFamily="18" charset="0"/>
              </a:rPr>
              <a:t>   </a:t>
            </a:r>
            <a:r>
              <a:rPr kumimoji="1" lang="en-US" altLang="ja-JP" sz="1050">
                <a:solidFill>
                  <a:schemeClr val="tx1"/>
                </a:solidFill>
                <a:latin typeface="Times New Roman" panose="02020603050405020304" pitchFamily="18" charset="0"/>
                <a:cs typeface="Times New Roman" panose="02020603050405020304" pitchFamily="18" charset="0"/>
              </a:rPr>
              <a:t>Interconnecting a variety of instruments. recorders, display devices, and calcuJators or computers with this new system is simply a matter of plugging in cables. Cable connectors can be stacked in parallel (Fig. 1) or the cables can be daisy-chained in any way that best fits the physical arrangement. System "overhead'' is drastically reduced. Changing the system configuration is reduced to adding or replacing devices and reconnecting the cables;</a:t>
            </a:r>
            <a:endParaRPr kumimoji="1" lang="ja-JP" altLang="en-US" sz="1050">
              <a:solidFill>
                <a:schemeClr val="tx1"/>
              </a:solidFill>
              <a:latin typeface="Times New Roman" panose="02020603050405020304" pitchFamily="18" charset="0"/>
              <a:cs typeface="Times New Roman" panose="02020603050405020304" pitchFamily="18" charset="0"/>
            </a:endParaRPr>
          </a:p>
        </p:txBody>
      </p:sp>
      <p:sp>
        <p:nvSpPr>
          <p:cNvPr id="19" name="正方形/長方形 18">
            <a:extLst>
              <a:ext uri="{FF2B5EF4-FFF2-40B4-BE49-F238E27FC236}">
                <a16:creationId xmlns:a16="http://schemas.microsoft.com/office/drawing/2014/main" id="{99D809EF-4BCB-5647-A572-6194F5CB9005}"/>
              </a:ext>
            </a:extLst>
          </p:cNvPr>
          <p:cNvSpPr/>
          <p:nvPr/>
        </p:nvSpPr>
        <p:spPr>
          <a:xfrm>
            <a:off x="704850" y="3695347"/>
            <a:ext cx="3168000" cy="568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ja-JP" altLang="en-US" sz="1050">
                <a:solidFill>
                  <a:schemeClr val="tx1"/>
                </a:solidFill>
                <a:latin typeface="メイリオ" panose="020B0604030504040204" pitchFamily="50" charset="-128"/>
                <a:ea typeface="メイリオ" panose="020B0604030504040204" pitchFamily="50" charset="-128"/>
              </a:rPr>
              <a:t>　現代の技術によってますます複雑な電子機器が生み出されるようになり、エンジニアはこれらの機器を経済的にテストするためには、自動化システムに頼らざるを得ないことがわかってきた。そして、試験手順を自動化することで、エンジニアはますます機器の相互接続に関わるようになる。</a:t>
            </a:r>
            <a:endParaRPr kumimoji="1" lang="en-US" altLang="ja-JP" sz="1050">
              <a:solidFill>
                <a:schemeClr val="tx1"/>
              </a:solidFill>
              <a:latin typeface="メイリオ" panose="020B0604030504040204" pitchFamily="50" charset="-128"/>
              <a:ea typeface="メイリオ" panose="020B0604030504040204" pitchFamily="50" charset="-128"/>
            </a:endParaRPr>
          </a:p>
          <a:p>
            <a:r>
              <a:rPr kumimoji="1" lang="ja-JP" altLang="en-US" sz="1050">
                <a:solidFill>
                  <a:schemeClr val="tx1"/>
                </a:solidFill>
                <a:latin typeface="メイリオ" panose="020B0604030504040204" pitchFamily="50" charset="-128"/>
                <a:ea typeface="メイリオ" panose="020B0604030504040204" pitchFamily="50" charset="-128"/>
              </a:rPr>
              <a:t>　計測器とデジタル機器の相互接続で経験する多くの問題を克服するために、新しいインタフェースシステムが定義された。このシステムはシステムの相互接続に新たな容易さと柔軟性を与えます。研究室の</a:t>
            </a:r>
            <a:r>
              <a:rPr lang="ja-JP" altLang="en-US" sz="1050">
                <a:solidFill>
                  <a:schemeClr val="tx1"/>
                </a:solidFill>
                <a:latin typeface="メイリオ" panose="020B0604030504040204" pitchFamily="50" charset="-128"/>
                <a:ea typeface="メイリオ" panose="020B0604030504040204" pitchFamily="50" charset="-128"/>
              </a:rPr>
              <a:t>ベンチ</a:t>
            </a:r>
            <a:r>
              <a:rPr kumimoji="1" lang="ja-JP" altLang="en-US" sz="1050">
                <a:solidFill>
                  <a:schemeClr val="tx1"/>
                </a:solidFill>
                <a:latin typeface="メイリオ" panose="020B0604030504040204" pitchFamily="50" charset="-128"/>
                <a:ea typeface="メイリオ" panose="020B0604030504040204" pitchFamily="50" charset="-128"/>
              </a:rPr>
              <a:t>や大規模システムで使用する機器の相互接続が経済的な観点からも実用的になりました。</a:t>
            </a:r>
            <a:endParaRPr kumimoji="1" lang="en-US" altLang="ja-JP" sz="1050">
              <a:solidFill>
                <a:schemeClr val="tx1"/>
              </a:solidFill>
              <a:latin typeface="メイリオ" panose="020B0604030504040204" pitchFamily="50" charset="-128"/>
              <a:ea typeface="メイリオ" panose="020B0604030504040204" pitchFamily="50" charset="-128"/>
            </a:endParaRPr>
          </a:p>
          <a:p>
            <a:r>
              <a:rPr kumimoji="1" lang="ja-JP" altLang="en-US" sz="1050">
                <a:solidFill>
                  <a:schemeClr val="tx1"/>
                </a:solidFill>
                <a:latin typeface="メイリオ" panose="020B0604030504040204" pitchFamily="50" charset="-128"/>
                <a:ea typeface="メイリオ" panose="020B0604030504040204" pitchFamily="50" charset="-128"/>
              </a:rPr>
              <a:t>　このインタフェースシステムは、デジタル処理回路を低価格の機器に設計するという時代の流れの一環として発展した。現在では、計算機、電卓、カプラ等で使用される</a:t>
            </a:r>
            <a:r>
              <a:rPr kumimoji="1" lang="en-US" altLang="ja-JP" sz="1050">
                <a:solidFill>
                  <a:schemeClr val="tx1"/>
                </a:solidFill>
                <a:latin typeface="メイリオ" panose="020B0604030504040204" pitchFamily="50" charset="-128"/>
                <a:ea typeface="メイリオ" panose="020B0604030504040204" pitchFamily="50" charset="-128"/>
              </a:rPr>
              <a:t>I/O</a:t>
            </a:r>
            <a:r>
              <a:rPr kumimoji="1" lang="ja-JP" altLang="en-US" sz="1050">
                <a:solidFill>
                  <a:schemeClr val="tx1"/>
                </a:solidFill>
                <a:latin typeface="メイリオ" panose="020B0604030504040204" pitchFamily="50" charset="-128"/>
                <a:ea typeface="メイリオ" panose="020B0604030504040204" pitchFamily="50" charset="-128"/>
              </a:rPr>
              <a:t>回路カードが担っていた機能は、測定器自体が担っている。パッシブ・ケーブリングはコンピュータやカプラのバックプレーン・バスが</a:t>
            </a:r>
            <a:r>
              <a:rPr kumimoji="1" lang="en-US" altLang="ja-JP" sz="1050">
                <a:solidFill>
                  <a:schemeClr val="tx1"/>
                </a:solidFill>
                <a:latin typeface="メイリオ" panose="020B0604030504040204" pitchFamily="50" charset="-128"/>
                <a:ea typeface="メイリオ" panose="020B0604030504040204" pitchFamily="50" charset="-128"/>
              </a:rPr>
              <a:t>I/O</a:t>
            </a:r>
            <a:r>
              <a:rPr kumimoji="1" lang="ja-JP" altLang="en-US" sz="1050">
                <a:solidFill>
                  <a:schemeClr val="tx1"/>
                </a:solidFill>
                <a:latin typeface="メイリオ" panose="020B0604030504040204" pitchFamily="50" charset="-128"/>
                <a:ea typeface="メイリオ" panose="020B0604030504040204" pitchFamily="50" charset="-128"/>
              </a:rPr>
              <a:t>カードを結びつけるのと同じように、並列に並んだシステム・コンポーネントを共通の通信構造に結びつける。ケーブル配線はシステムの唯一の外部部分である。理由は後述するが、このシステムは非公式に</a:t>
            </a:r>
            <a:r>
              <a:rPr kumimoji="1" lang="en-US" altLang="ja-JP" sz="1050">
                <a:solidFill>
                  <a:schemeClr val="tx1"/>
                </a:solidFill>
                <a:latin typeface="メイリオ" panose="020B0604030504040204" pitchFamily="50" charset="-128"/>
                <a:ea typeface="メイリオ" panose="020B0604030504040204" pitchFamily="50" charset="-128"/>
              </a:rPr>
              <a:t>ASCII</a:t>
            </a:r>
            <a:r>
              <a:rPr kumimoji="1" lang="ja-JP" altLang="en-US" sz="1050">
                <a:solidFill>
                  <a:schemeClr val="tx1"/>
                </a:solidFill>
                <a:latin typeface="メイリオ" panose="020B0604030504040204" pitchFamily="50" charset="-128"/>
                <a:ea typeface="メイリオ" panose="020B0604030504040204" pitchFamily="50" charset="-128"/>
              </a:rPr>
              <a:t>互換インタフェースバスシステムと呼ばれている。</a:t>
            </a:r>
            <a:endParaRPr kumimoji="1" lang="en-US" altLang="ja-JP" sz="1050">
              <a:solidFill>
                <a:schemeClr val="tx1"/>
              </a:solidFill>
              <a:latin typeface="メイリオ" panose="020B0604030504040204" pitchFamily="50" charset="-128"/>
              <a:ea typeface="メイリオ" panose="020B0604030504040204" pitchFamily="50" charset="-128"/>
            </a:endParaRPr>
          </a:p>
          <a:p>
            <a:r>
              <a:rPr kumimoji="1" lang="ja-JP" altLang="en-US" sz="1050">
                <a:solidFill>
                  <a:schemeClr val="tx1"/>
                </a:solidFill>
                <a:latin typeface="メイリオ" panose="020B0604030504040204" pitchFamily="50" charset="-128"/>
                <a:ea typeface="メイリオ" panose="020B0604030504040204" pitchFamily="50" charset="-128"/>
              </a:rPr>
              <a:t>　この新しいシステムで、さまざまな機器、レコーダ、表示装置、計算機やコンピューターを相互接続するのは単にケーブルを差し込むだけでよい。ケーブルコネクターは、並列に積み重ねることもできるし（図</a:t>
            </a:r>
            <a:r>
              <a:rPr kumimoji="1" lang="en-US" altLang="ja-JP" sz="1050">
                <a:solidFill>
                  <a:schemeClr val="tx1"/>
                </a:solidFill>
                <a:latin typeface="メイリオ" panose="020B0604030504040204" pitchFamily="50" charset="-128"/>
                <a:ea typeface="メイリオ" panose="020B0604030504040204" pitchFamily="50" charset="-128"/>
              </a:rPr>
              <a:t>1</a:t>
            </a:r>
            <a:r>
              <a:rPr kumimoji="1" lang="ja-JP" altLang="en-US" sz="1050">
                <a:solidFill>
                  <a:schemeClr val="tx1"/>
                </a:solidFill>
                <a:latin typeface="メイリオ" panose="020B0604030504040204" pitchFamily="50" charset="-128"/>
                <a:ea typeface="メイリオ" panose="020B0604030504040204" pitchFamily="50" charset="-128"/>
              </a:rPr>
              <a:t>）、物理的な配置に最適な方法でケーブルをデイジーチェーン接続することもできる。システムの </a:t>
            </a:r>
            <a:r>
              <a:rPr kumimoji="1" lang="en-US" altLang="ja-JP" sz="1050">
                <a:solidFill>
                  <a:schemeClr val="tx1"/>
                </a:solidFill>
                <a:latin typeface="メイリオ" panose="020B0604030504040204" pitchFamily="50" charset="-128"/>
                <a:ea typeface="メイリオ" panose="020B0604030504040204" pitchFamily="50" charset="-128"/>
              </a:rPr>
              <a:t>"</a:t>
            </a:r>
            <a:r>
              <a:rPr kumimoji="1" lang="ja-JP" altLang="en-US" sz="1050">
                <a:solidFill>
                  <a:schemeClr val="tx1"/>
                </a:solidFill>
                <a:latin typeface="メイリオ" panose="020B0604030504040204" pitchFamily="50" charset="-128"/>
                <a:ea typeface="メイリオ" panose="020B0604030504040204" pitchFamily="50" charset="-128"/>
              </a:rPr>
              <a:t>オーバーヘッド </a:t>
            </a:r>
            <a:r>
              <a:rPr kumimoji="1" lang="en-US" altLang="ja-JP" sz="1050">
                <a:solidFill>
                  <a:schemeClr val="tx1"/>
                </a:solidFill>
                <a:latin typeface="メイリオ" panose="020B0604030504040204" pitchFamily="50" charset="-128"/>
                <a:ea typeface="メイリオ" panose="020B0604030504040204" pitchFamily="50" charset="-128"/>
              </a:rPr>
              <a:t>"</a:t>
            </a:r>
            <a:r>
              <a:rPr kumimoji="1" lang="ja-JP" altLang="en-US" sz="1050">
                <a:solidFill>
                  <a:schemeClr val="tx1"/>
                </a:solidFill>
                <a:latin typeface="メイリオ" panose="020B0604030504040204" pitchFamily="50" charset="-128"/>
                <a:ea typeface="メイリオ" panose="020B0604030504040204" pitchFamily="50" charset="-128"/>
              </a:rPr>
              <a:t>は大幅に削減される。システム構成の変更はデバイスの追加や交換、ケーブルの再接続程度で済む；</a:t>
            </a:r>
          </a:p>
        </p:txBody>
      </p:sp>
      <p:sp>
        <p:nvSpPr>
          <p:cNvPr id="20" name="正方形/長方形 19">
            <a:extLst>
              <a:ext uri="{FF2B5EF4-FFF2-40B4-BE49-F238E27FC236}">
                <a16:creationId xmlns:a16="http://schemas.microsoft.com/office/drawing/2014/main" id="{83EE3CE2-13CE-6010-54E5-E0D5110610F1}"/>
              </a:ext>
            </a:extLst>
          </p:cNvPr>
          <p:cNvSpPr/>
          <p:nvPr/>
        </p:nvSpPr>
        <p:spPr>
          <a:xfrm>
            <a:off x="11974650" y="3695347"/>
            <a:ext cx="3168000" cy="133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050">
                <a:solidFill>
                  <a:schemeClr val="tx1"/>
                </a:solidFill>
                <a:latin typeface="Times New Roman" panose="02020603050405020304" pitchFamily="18" charset="0"/>
                <a:cs typeface="Times New Roman" panose="02020603050405020304" pitchFamily="18" charset="0"/>
              </a:rPr>
              <a:t>no modification of the existing instrument hardware is required.</a:t>
            </a:r>
          </a:p>
          <a:p>
            <a:r>
              <a:rPr kumimoji="1" lang="ja-JP" altLang="en-US" sz="1050">
                <a:solidFill>
                  <a:schemeClr val="tx1"/>
                </a:solidFill>
                <a:latin typeface="Times New Roman" panose="02020603050405020304" pitchFamily="18" charset="0"/>
                <a:cs typeface="Times New Roman" panose="02020603050405020304" pitchFamily="18" charset="0"/>
              </a:rPr>
              <a:t>   </a:t>
            </a:r>
            <a:r>
              <a:rPr kumimoji="1" lang="en-US" altLang="ja-JP" sz="1050">
                <a:solidFill>
                  <a:schemeClr val="tx1"/>
                </a:solidFill>
                <a:latin typeface="Times New Roman" panose="02020603050405020304" pitchFamily="18" charset="0"/>
                <a:cs typeface="Times New Roman" panose="02020603050405020304" pitchFamily="18" charset="0"/>
              </a:rPr>
              <a:t>A significant feature of  the system is that there is complete flexibility of information flow. With all devices connected in parallel. any device can talk directly to any other (Fig.  2).  A computer is not a necessity for managing the flow of  information.  One instrument can control   another, or an </a:t>
            </a:r>
            <a:endParaRPr kumimoji="1" lang="ja-JP" altLang="en-US" sz="1050">
              <a:solidFill>
                <a:schemeClr val="tx1"/>
              </a:solidFill>
              <a:latin typeface="Times New Roman" panose="02020603050405020304" pitchFamily="18" charset="0"/>
              <a:cs typeface="Times New Roman" panose="02020603050405020304" pitchFamily="18" charset="0"/>
            </a:endParaRPr>
          </a:p>
        </p:txBody>
      </p:sp>
      <p:sp>
        <p:nvSpPr>
          <p:cNvPr id="21" name="正方形/長方形 20">
            <a:extLst>
              <a:ext uri="{FF2B5EF4-FFF2-40B4-BE49-F238E27FC236}">
                <a16:creationId xmlns:a16="http://schemas.microsoft.com/office/drawing/2014/main" id="{7747CB2D-C22A-5810-802B-23F0551715F5}"/>
              </a:ext>
            </a:extLst>
          </p:cNvPr>
          <p:cNvSpPr/>
          <p:nvPr/>
        </p:nvSpPr>
        <p:spPr>
          <a:xfrm>
            <a:off x="4009389" y="3695347"/>
            <a:ext cx="3168000" cy="133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ja-JP" altLang="en-US" sz="1050">
                <a:solidFill>
                  <a:schemeClr val="tx1"/>
                </a:solidFill>
                <a:latin typeface="メイリオ" panose="020B0604030504040204" pitchFamily="50" charset="-128"/>
                <a:ea typeface="メイリオ" panose="020B0604030504040204" pitchFamily="50" charset="-128"/>
              </a:rPr>
              <a:t>既存の機器ハードウェアの改造は必要ない。このシステムの大きな特徴は、情報の流れに柔軟性があることだ。すべての機器が並列に接続されているため、どの機器も他の機器と直接会話することができる（図</a:t>
            </a:r>
            <a:r>
              <a:rPr kumimoji="1" lang="en-US" altLang="ja-JP" sz="1050">
                <a:solidFill>
                  <a:schemeClr val="tx1"/>
                </a:solidFill>
                <a:latin typeface="メイリオ" panose="020B0604030504040204" pitchFamily="50" charset="-128"/>
                <a:ea typeface="メイリオ" panose="020B0604030504040204" pitchFamily="50" charset="-128"/>
              </a:rPr>
              <a:t>2</a:t>
            </a:r>
            <a:r>
              <a:rPr kumimoji="1" lang="ja-JP" altLang="en-US" sz="1050">
                <a:solidFill>
                  <a:schemeClr val="tx1"/>
                </a:solidFill>
                <a:latin typeface="メイリオ" panose="020B0604030504040204" pitchFamily="50" charset="-128"/>
                <a:ea typeface="メイリオ" panose="020B0604030504040204" pitchFamily="50" charset="-128"/>
              </a:rPr>
              <a:t>）。 コンピュータは情報の流れを管理するために必要なものではない。 ある装置で別の装置を制御したり、</a:t>
            </a:r>
          </a:p>
        </p:txBody>
      </p:sp>
      <p:sp>
        <p:nvSpPr>
          <p:cNvPr id="8" name="正方形/長方形 7">
            <a:extLst>
              <a:ext uri="{FF2B5EF4-FFF2-40B4-BE49-F238E27FC236}">
                <a16:creationId xmlns:a16="http://schemas.microsoft.com/office/drawing/2014/main" id="{04965CF7-1E88-0100-5501-DCF1AC4C536D}"/>
              </a:ext>
            </a:extLst>
          </p:cNvPr>
          <p:cNvSpPr/>
          <p:nvPr/>
        </p:nvSpPr>
        <p:spPr>
          <a:xfrm>
            <a:off x="8742218" y="2628547"/>
            <a:ext cx="4191000" cy="216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000" b="1">
                <a:solidFill>
                  <a:sysClr val="windowText" lastClr="000000"/>
                </a:solidFill>
                <a:latin typeface="Arial" panose="020B0604020202020204" pitchFamily="34" charset="0"/>
                <a:cs typeface="Arial" panose="020B0604020202020204" pitchFamily="34" charset="0"/>
              </a:rPr>
              <a:t>By Gerald E. Nelson and David W.Ricci</a:t>
            </a:r>
            <a:endParaRPr kumimoji="1" lang="ja-JP" altLang="en-US" sz="1000" b="1">
              <a:solidFill>
                <a:sysClr val="windowText" lastClr="000000"/>
              </a:solidFill>
              <a:latin typeface="Arial" panose="020B0604020202020204" pitchFamily="34" charset="0"/>
              <a:cs typeface="Arial" panose="020B0604020202020204" pitchFamily="34" charset="0"/>
            </a:endParaRPr>
          </a:p>
        </p:txBody>
      </p:sp>
      <p:sp>
        <p:nvSpPr>
          <p:cNvPr id="9" name="正方形/長方形 8">
            <a:extLst>
              <a:ext uri="{FF2B5EF4-FFF2-40B4-BE49-F238E27FC236}">
                <a16:creationId xmlns:a16="http://schemas.microsoft.com/office/drawing/2014/main" id="{84ABA130-D93E-F963-B95B-F60541AE5AD5}"/>
              </a:ext>
            </a:extLst>
          </p:cNvPr>
          <p:cNvSpPr/>
          <p:nvPr/>
        </p:nvSpPr>
        <p:spPr>
          <a:xfrm>
            <a:off x="628650" y="2628547"/>
            <a:ext cx="4191000" cy="216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ja-JP" altLang="en-US" sz="1000" b="1">
                <a:solidFill>
                  <a:sysClr val="windowText" lastClr="000000"/>
                </a:solidFill>
                <a:latin typeface="メイリオ" panose="020B0604030504040204" pitchFamily="50" charset="-128"/>
                <a:ea typeface="メイリオ" panose="020B0604030504040204" pitchFamily="50" charset="-128"/>
                <a:cs typeface="Arial" panose="020B0604020202020204" pitchFamily="34" charset="0"/>
              </a:rPr>
              <a:t>ジェラルド・</a:t>
            </a:r>
            <a:r>
              <a:rPr kumimoji="1" lang="en-US" altLang="ja-JP" sz="1000" b="1">
                <a:solidFill>
                  <a:sysClr val="windowText" lastClr="000000"/>
                </a:solidFill>
                <a:latin typeface="メイリオ" panose="020B0604030504040204" pitchFamily="50" charset="-128"/>
                <a:ea typeface="メイリオ" panose="020B0604030504040204" pitchFamily="50" charset="-128"/>
                <a:cs typeface="Arial" panose="020B0604020202020204" pitchFamily="34" charset="0"/>
              </a:rPr>
              <a:t>E</a:t>
            </a:r>
            <a:r>
              <a:rPr kumimoji="1" lang="ja-JP" altLang="en-US" sz="1000" b="1">
                <a:solidFill>
                  <a:sysClr val="windowText" lastClr="000000"/>
                </a:solidFill>
                <a:latin typeface="メイリオ" panose="020B0604030504040204" pitchFamily="50" charset="-128"/>
                <a:ea typeface="メイリオ" panose="020B0604030504040204" pitchFamily="50" charset="-128"/>
                <a:cs typeface="Arial" panose="020B0604020202020204" pitchFamily="34" charset="0"/>
              </a:rPr>
              <a:t>・ネルソン、デビッド・</a:t>
            </a:r>
            <a:r>
              <a:rPr kumimoji="1" lang="en-US" altLang="ja-JP" sz="1000" b="1">
                <a:solidFill>
                  <a:sysClr val="windowText" lastClr="000000"/>
                </a:solidFill>
                <a:latin typeface="メイリオ" panose="020B0604030504040204" pitchFamily="50" charset="-128"/>
                <a:ea typeface="メイリオ" panose="020B0604030504040204" pitchFamily="50" charset="-128"/>
                <a:cs typeface="Arial" panose="020B0604020202020204" pitchFamily="34" charset="0"/>
              </a:rPr>
              <a:t>W</a:t>
            </a:r>
            <a:r>
              <a:rPr kumimoji="1" lang="ja-JP" altLang="en-US" sz="1000" b="1">
                <a:solidFill>
                  <a:sysClr val="windowText" lastClr="000000"/>
                </a:solidFill>
                <a:latin typeface="メイリオ" panose="020B0604030504040204" pitchFamily="50" charset="-128"/>
                <a:ea typeface="メイリオ" panose="020B0604030504040204" pitchFamily="50" charset="-128"/>
                <a:cs typeface="Arial" panose="020B0604020202020204" pitchFamily="34" charset="0"/>
              </a:rPr>
              <a:t>・リッチ 著</a:t>
            </a:r>
          </a:p>
        </p:txBody>
      </p:sp>
      <p:sp>
        <p:nvSpPr>
          <p:cNvPr id="12" name="正方形/長方形 11">
            <a:extLst>
              <a:ext uri="{FF2B5EF4-FFF2-40B4-BE49-F238E27FC236}">
                <a16:creationId xmlns:a16="http://schemas.microsoft.com/office/drawing/2014/main" id="{84131779-A050-430B-1D8E-5E12B1A8260D}"/>
              </a:ext>
            </a:extLst>
          </p:cNvPr>
          <p:cNvSpPr/>
          <p:nvPr/>
        </p:nvSpPr>
        <p:spPr>
          <a:xfrm>
            <a:off x="12058650" y="5066947"/>
            <a:ext cx="3024000" cy="4176000"/>
          </a:xfrm>
          <a:prstGeom prst="rect">
            <a:avLst/>
          </a:prstGeom>
          <a:solidFill>
            <a:schemeClr val="bg1"/>
          </a:solidFill>
          <a:ln w="38100">
            <a:solidFill>
              <a:srgbClr val="ABAC8D"/>
            </a:solidFill>
          </a:ln>
        </p:spPr>
        <p:style>
          <a:lnRef idx="2">
            <a:schemeClr val="accent1">
              <a:shade val="15000"/>
            </a:schemeClr>
          </a:lnRef>
          <a:fillRef idx="1">
            <a:schemeClr val="accent1"/>
          </a:fillRef>
          <a:effectRef idx="0">
            <a:schemeClr val="accent1"/>
          </a:effectRef>
          <a:fontRef idx="minor">
            <a:schemeClr val="lt1"/>
          </a:fontRef>
        </p:style>
        <p:txBody>
          <a:bodyPr lIns="108000" tIns="144000" rIns="72000" bIns="144000" rtlCol="0" anchor="t"/>
          <a:lstStyle/>
          <a:p>
            <a:pPr algn="l"/>
            <a:r>
              <a:rPr lang="en-US" altLang="ja-JP" sz="1050" b="1" u="none" strike="noStrike" baseline="0">
                <a:solidFill>
                  <a:schemeClr val="tx1"/>
                </a:solidFill>
                <a:latin typeface="Times New Roman" panose="02020603050405020304" pitchFamily="18" charset="0"/>
                <a:ea typeface="Meiryo UI" panose="020B0604030504040204" pitchFamily="50" charset="-128"/>
                <a:cs typeface="Times New Roman" panose="02020603050405020304" pitchFamily="18" charset="0"/>
              </a:rPr>
              <a:t>Cover:  </a:t>
            </a:r>
            <a:r>
              <a:rPr lang="en-US" altLang="ja-JP" sz="1050" b="0" i="1" u="none" strike="noStrike" baseline="0">
                <a:solidFill>
                  <a:schemeClr val="bg1">
                    <a:lumMod val="65000"/>
                  </a:schemeClr>
                </a:solidFill>
                <a:latin typeface="Arial" panose="020B0604020202020204" pitchFamily="34" charset="0"/>
                <a:cs typeface="Arial" panose="020B0604020202020204" pitchFamily="34" charset="0"/>
              </a:rPr>
              <a:t>The time is coming when a group of test instruments can easily be made to work as one by linking them together digitally through a new interface system. How the interface works and how it evolved are described in the first two articles of this issue. Except for cables needed to transfer analog signals, only one cable is needed to interface each instrument digitally to the rest of the system, as shown by the snapshot rear view of the instruments on the cover. The third article descnbes this parhcular measurement system.</a:t>
            </a:r>
          </a:p>
          <a:p>
            <a:pPr algn="l"/>
            <a:r>
              <a:rPr lang="en-US" altLang="ja-JP" sz="1050" b="1" u="none" strike="noStrike" baseline="0">
                <a:solidFill>
                  <a:schemeClr val="tx1"/>
                </a:solidFill>
                <a:latin typeface="Arial" panose="020B0604020202020204" pitchFamily="34" charset="0"/>
                <a:cs typeface="Arial" panose="020B0604020202020204" pitchFamily="34" charset="0"/>
              </a:rPr>
              <a:t>In this issue:</a:t>
            </a:r>
          </a:p>
          <a:p>
            <a:pPr algn="l"/>
            <a:r>
              <a:rPr lang="en-US" altLang="ja-JP" sz="1050" b="0" i="1" u="none" strike="noStrike" baseline="0">
                <a:solidFill>
                  <a:schemeClr val="bg1">
                    <a:lumMod val="65000"/>
                  </a:schemeClr>
                </a:solidFill>
                <a:latin typeface="Arial" panose="020B0604020202020204" pitchFamily="34" charset="0"/>
                <a:cs typeface="Arial" panose="020B0604020202020204" pitchFamily="34" charset="0"/>
              </a:rPr>
              <a:t>A Practical Interface System for Electronic Instruments, by Gerald E.Nelson and David W.Ricci</a:t>
            </a:r>
            <a:r>
              <a:rPr lang="en-US" altLang="ja-JP" sz="1050" b="0" u="none" strike="noStrike" baseline="0">
                <a:solidFill>
                  <a:schemeClr val="bg1">
                    <a:lumMod val="65000"/>
                  </a:schemeClr>
                </a:solidFill>
                <a:latin typeface="Arial" panose="020B0604020202020204" pitchFamily="34" charset="0"/>
                <a:cs typeface="Arial" panose="020B0604020202020204" pitchFamily="34" charset="0"/>
              </a:rPr>
              <a:t>.................................................... </a:t>
            </a:r>
            <a:r>
              <a:rPr lang="en-US" altLang="ja-JP" sz="1050" b="1" u="none" strike="noStrike" baseline="0">
                <a:solidFill>
                  <a:schemeClr val="tx1"/>
                </a:solidFill>
                <a:latin typeface="Times New Roman" panose="02020603050405020304" pitchFamily="18" charset="0"/>
                <a:cs typeface="Times New Roman" panose="02020603050405020304" pitchFamily="18" charset="0"/>
              </a:rPr>
              <a:t>page 2</a:t>
            </a:r>
          </a:p>
          <a:p>
            <a:pPr algn="l"/>
            <a:r>
              <a:rPr lang="en-US" altLang="ja-JP" sz="1050" b="0" i="1" u="none" strike="noStrike" baseline="0">
                <a:solidFill>
                  <a:schemeClr val="bg1">
                    <a:lumMod val="65000"/>
                  </a:schemeClr>
                </a:solidFill>
                <a:latin typeface="Arial" panose="020B0604020202020204" pitchFamily="34" charset="0"/>
                <a:cs typeface="Arial" panose="020B0604020202020204" pitchFamily="34" charset="0"/>
              </a:rPr>
              <a:t>A Common Digital Interface for Programmable Instruments: The Evolution of a System, by Donald</a:t>
            </a:r>
            <a:r>
              <a:rPr lang="ja-JP" altLang="en-US" sz="1050" i="1">
                <a:solidFill>
                  <a:schemeClr val="bg1">
                    <a:lumMod val="65000"/>
                  </a:schemeClr>
                </a:solidFill>
                <a:latin typeface="Arial" panose="020B0604020202020204" pitchFamily="34" charset="0"/>
                <a:cs typeface="Arial" panose="020B0604020202020204" pitchFamily="34" charset="0"/>
              </a:rPr>
              <a:t> </a:t>
            </a:r>
            <a:r>
              <a:rPr lang="en-US" altLang="ja-JP" sz="1050" b="0" i="1" u="none" strike="noStrike" baseline="0">
                <a:solidFill>
                  <a:schemeClr val="bg1">
                    <a:lumMod val="65000"/>
                  </a:schemeClr>
                </a:solidFill>
                <a:latin typeface="Arial" panose="020B0604020202020204" pitchFamily="34" charset="0"/>
                <a:cs typeface="Arial" panose="020B0604020202020204" pitchFamily="34" charset="0"/>
              </a:rPr>
              <a:t>C.Loughry ...................................</a:t>
            </a:r>
            <a:r>
              <a:rPr lang="en-US" altLang="ja-JP" sz="1050" b="1" u="none" strike="noStrike" baseline="0">
                <a:solidFill>
                  <a:schemeClr val="tx1"/>
                </a:solidFill>
                <a:latin typeface="Times New Roman" panose="02020603050405020304" pitchFamily="18" charset="0"/>
                <a:cs typeface="Times New Roman" panose="02020603050405020304" pitchFamily="18" charset="0"/>
              </a:rPr>
              <a:t>page 8</a:t>
            </a:r>
          </a:p>
          <a:p>
            <a:pPr algn="l"/>
            <a:r>
              <a:rPr lang="en-US" altLang="ja-JP" sz="1050" b="0" i="1" u="none" strike="noStrike" baseline="0">
                <a:solidFill>
                  <a:schemeClr val="bg1">
                    <a:lumMod val="65000"/>
                  </a:schemeClr>
                </a:solidFill>
                <a:latin typeface="Arial" panose="020B0604020202020204" pitchFamily="34" charset="0"/>
                <a:cs typeface="Arial" panose="020B0604020202020204" pitchFamily="34" charset="0"/>
              </a:rPr>
              <a:t>Faster Gain-Phase Measurements with New Automatic 50Hz-to-13MHz Network Analyzers.by Gerald E.Nelson, Paul L.Thomas.and Robert L Atchley  ............</a:t>
            </a:r>
            <a:r>
              <a:rPr lang="en-US" altLang="ja-JP" sz="1050" b="1" u="none" strike="noStrike" baseline="0">
                <a:solidFill>
                  <a:schemeClr val="tx1"/>
                </a:solidFill>
                <a:latin typeface="Times New Roman" panose="02020603050405020304" pitchFamily="18" charset="0"/>
                <a:cs typeface="Times New Roman" panose="02020603050405020304" pitchFamily="18" charset="0"/>
              </a:rPr>
              <a:t>page 12</a:t>
            </a:r>
            <a:endParaRPr kumimoji="1" lang="ja-JP" altLang="en-US" sz="1050" b="1">
              <a:solidFill>
                <a:schemeClr val="tx1"/>
              </a:solidFill>
              <a:latin typeface="Times New Roman" panose="02020603050405020304" pitchFamily="18" charset="0"/>
              <a:cs typeface="Times New Roman" panose="02020603050405020304" pitchFamily="18" charset="0"/>
            </a:endParaRPr>
          </a:p>
        </p:txBody>
      </p:sp>
      <p:sp>
        <p:nvSpPr>
          <p:cNvPr id="14" name="正方形/長方形 13">
            <a:extLst>
              <a:ext uri="{FF2B5EF4-FFF2-40B4-BE49-F238E27FC236}">
                <a16:creationId xmlns:a16="http://schemas.microsoft.com/office/drawing/2014/main" id="{82962753-C7F9-30D1-A6C2-35C8490D0656}"/>
              </a:ext>
            </a:extLst>
          </p:cNvPr>
          <p:cNvSpPr/>
          <p:nvPr/>
        </p:nvSpPr>
        <p:spPr>
          <a:xfrm>
            <a:off x="4057650" y="5066947"/>
            <a:ext cx="3024000" cy="4176000"/>
          </a:xfrm>
          <a:prstGeom prst="rect">
            <a:avLst/>
          </a:prstGeom>
          <a:solidFill>
            <a:schemeClr val="bg1"/>
          </a:solidFill>
          <a:ln w="38100">
            <a:solidFill>
              <a:srgbClr val="ABAC8D"/>
            </a:solidFill>
          </a:ln>
        </p:spPr>
        <p:style>
          <a:lnRef idx="2">
            <a:schemeClr val="accent1">
              <a:shade val="15000"/>
            </a:schemeClr>
          </a:lnRef>
          <a:fillRef idx="1">
            <a:schemeClr val="accent1"/>
          </a:fillRef>
          <a:effectRef idx="0">
            <a:schemeClr val="accent1"/>
          </a:effectRef>
          <a:fontRef idx="minor">
            <a:schemeClr val="lt1"/>
          </a:fontRef>
        </p:style>
        <p:txBody>
          <a:bodyPr lIns="108000" tIns="144000" rIns="108000" bIns="144000" rtlCol="0" anchor="ctr"/>
          <a:lstStyle/>
          <a:p>
            <a:r>
              <a:rPr lang="ja-JP" altLang="en-US" sz="900">
                <a:solidFill>
                  <a:schemeClr val="tx1"/>
                </a:solidFill>
                <a:latin typeface="メイリオ" panose="020B0604030504040204" pitchFamily="50" charset="-128"/>
                <a:ea typeface="メイリオ" panose="020B0604030504040204" pitchFamily="50" charset="-128"/>
              </a:rPr>
              <a:t>　　　　　　　　　　　</a:t>
            </a:r>
            <a:r>
              <a:rPr kumimoji="1" lang="ja-JP" altLang="en-US" sz="900" b="1">
                <a:solidFill>
                  <a:schemeClr val="tx1"/>
                </a:solidFill>
                <a:latin typeface="メイリオ" panose="020B0604030504040204" pitchFamily="50" charset="-128"/>
                <a:ea typeface="メイリオ" panose="020B0604030504040204" pitchFamily="50" charset="-128"/>
              </a:rPr>
              <a:t>表紙</a:t>
            </a:r>
            <a:r>
              <a:rPr kumimoji="1" lang="en-US" altLang="ja-JP" sz="900">
                <a:solidFill>
                  <a:schemeClr val="tx1"/>
                </a:solidFill>
                <a:latin typeface="メイリオ" panose="020B0604030504040204" pitchFamily="50" charset="-128"/>
                <a:ea typeface="メイリオ" panose="020B0604030504040204" pitchFamily="50" charset="-128"/>
              </a:rPr>
              <a:t>:</a:t>
            </a:r>
            <a:r>
              <a:rPr kumimoji="1" lang="ja-JP" altLang="en-US" sz="900">
                <a:solidFill>
                  <a:schemeClr val="tx1"/>
                </a:solidFill>
                <a:latin typeface="メイリオ" panose="020B0604030504040204" pitchFamily="50" charset="-128"/>
                <a:ea typeface="メイリオ" panose="020B0604030504040204" pitchFamily="50" charset="-128"/>
              </a:rPr>
              <a:t> 新しいインターフェ</a:t>
            </a:r>
            <a:endParaRPr kumimoji="1" lang="en-US" altLang="ja-JP" sz="900">
              <a:solidFill>
                <a:schemeClr val="tx1"/>
              </a:solidFill>
              <a:latin typeface="メイリオ" panose="020B0604030504040204" pitchFamily="50" charset="-128"/>
              <a:ea typeface="メイリオ" panose="020B0604030504040204" pitchFamily="50" charset="-128"/>
            </a:endParaRPr>
          </a:p>
          <a:p>
            <a:r>
              <a:rPr lang="ja-JP" altLang="en-US" sz="900">
                <a:solidFill>
                  <a:schemeClr val="tx1"/>
                </a:solidFill>
                <a:latin typeface="メイリオ" panose="020B0604030504040204" pitchFamily="50" charset="-128"/>
                <a:ea typeface="メイリオ" panose="020B0604030504040204" pitchFamily="50" charset="-128"/>
              </a:rPr>
              <a:t>　　　　　　　　　　　</a:t>
            </a:r>
            <a:r>
              <a:rPr kumimoji="1" lang="ja-JP" altLang="en-US" sz="900">
                <a:solidFill>
                  <a:schemeClr val="tx1"/>
                </a:solidFill>
                <a:latin typeface="メイリオ" panose="020B0604030504040204" pitchFamily="50" charset="-128"/>
                <a:ea typeface="メイリオ" panose="020B0604030504040204" pitchFamily="50" charset="-128"/>
              </a:rPr>
              <a:t>ース・システムを介してデ</a:t>
            </a:r>
            <a:endParaRPr kumimoji="1" lang="en-US" altLang="ja-JP" sz="900">
              <a:solidFill>
                <a:schemeClr val="tx1"/>
              </a:solidFill>
              <a:latin typeface="メイリオ" panose="020B0604030504040204" pitchFamily="50" charset="-128"/>
              <a:ea typeface="メイリオ" panose="020B0604030504040204" pitchFamily="50" charset="-128"/>
            </a:endParaRPr>
          </a:p>
          <a:p>
            <a:r>
              <a:rPr lang="ja-JP" altLang="en-US" sz="900">
                <a:solidFill>
                  <a:schemeClr val="tx1"/>
                </a:solidFill>
                <a:latin typeface="メイリオ" panose="020B0604030504040204" pitchFamily="50" charset="-128"/>
                <a:ea typeface="メイリオ" panose="020B0604030504040204" pitchFamily="50" charset="-128"/>
              </a:rPr>
              <a:t>　　　　　　　　　　　</a:t>
            </a:r>
            <a:r>
              <a:rPr kumimoji="1" lang="ja-JP" altLang="en-US" sz="900">
                <a:solidFill>
                  <a:schemeClr val="tx1"/>
                </a:solidFill>
                <a:latin typeface="メイリオ" panose="020B0604030504040204" pitchFamily="50" charset="-128"/>
                <a:ea typeface="メイリオ" panose="020B0604030504040204" pitchFamily="50" charset="-128"/>
              </a:rPr>
              <a:t>ジタル的にリンクさせるこ</a:t>
            </a:r>
            <a:endParaRPr kumimoji="1" lang="en-US" altLang="ja-JP" sz="900">
              <a:solidFill>
                <a:schemeClr val="tx1"/>
              </a:solidFill>
              <a:latin typeface="メイリオ" panose="020B0604030504040204" pitchFamily="50" charset="-128"/>
              <a:ea typeface="メイリオ" panose="020B0604030504040204" pitchFamily="50" charset="-128"/>
            </a:endParaRPr>
          </a:p>
          <a:p>
            <a:r>
              <a:rPr lang="ja-JP" altLang="en-US" sz="900">
                <a:solidFill>
                  <a:schemeClr val="tx1"/>
                </a:solidFill>
                <a:latin typeface="メイリオ" panose="020B0604030504040204" pitchFamily="50" charset="-128"/>
                <a:ea typeface="メイリオ" panose="020B0604030504040204" pitchFamily="50" charset="-128"/>
              </a:rPr>
              <a:t>　　　　　　　　　　　</a:t>
            </a:r>
            <a:r>
              <a:rPr kumimoji="1" lang="ja-JP" altLang="en-US" sz="900">
                <a:solidFill>
                  <a:schemeClr val="tx1"/>
                </a:solidFill>
                <a:latin typeface="メイリオ" panose="020B0604030504040204" pitchFamily="50" charset="-128"/>
                <a:ea typeface="メイリオ" panose="020B0604030504040204" pitchFamily="50" charset="-128"/>
              </a:rPr>
              <a:t>とで、複数の検査機器を簡</a:t>
            </a:r>
            <a:endParaRPr kumimoji="1" lang="en-US" altLang="ja-JP" sz="900">
              <a:solidFill>
                <a:schemeClr val="tx1"/>
              </a:solidFill>
              <a:latin typeface="メイリオ" panose="020B0604030504040204" pitchFamily="50" charset="-128"/>
              <a:ea typeface="メイリオ" panose="020B0604030504040204" pitchFamily="50" charset="-128"/>
            </a:endParaRPr>
          </a:p>
          <a:p>
            <a:r>
              <a:rPr lang="ja-JP" altLang="en-US" sz="900">
                <a:solidFill>
                  <a:schemeClr val="tx1"/>
                </a:solidFill>
                <a:latin typeface="メイリオ" panose="020B0604030504040204" pitchFamily="50" charset="-128"/>
                <a:ea typeface="メイリオ" panose="020B0604030504040204" pitchFamily="50" charset="-128"/>
              </a:rPr>
              <a:t>　　　　　　　　　　　</a:t>
            </a:r>
            <a:r>
              <a:rPr kumimoji="1" lang="ja-JP" altLang="en-US" sz="900">
                <a:solidFill>
                  <a:schemeClr val="tx1"/>
                </a:solidFill>
                <a:latin typeface="メイリオ" panose="020B0604030504040204" pitchFamily="50" charset="-128"/>
                <a:ea typeface="メイリオ" panose="020B0604030504040204" pitchFamily="50" charset="-128"/>
              </a:rPr>
              <a:t>単に一体として機能させる</a:t>
            </a:r>
            <a:endParaRPr kumimoji="1" lang="en-US" altLang="ja-JP" sz="900">
              <a:solidFill>
                <a:schemeClr val="tx1"/>
              </a:solidFill>
              <a:latin typeface="メイリオ" panose="020B0604030504040204" pitchFamily="50" charset="-128"/>
              <a:ea typeface="メイリオ" panose="020B0604030504040204" pitchFamily="50" charset="-128"/>
            </a:endParaRPr>
          </a:p>
          <a:p>
            <a:r>
              <a:rPr lang="ja-JP" altLang="en-US" sz="900">
                <a:solidFill>
                  <a:schemeClr val="tx1"/>
                </a:solidFill>
                <a:latin typeface="メイリオ" panose="020B0604030504040204" pitchFamily="50" charset="-128"/>
                <a:ea typeface="メイリオ" panose="020B0604030504040204" pitchFamily="50" charset="-128"/>
              </a:rPr>
              <a:t>　　　　　　　　　　　</a:t>
            </a:r>
            <a:r>
              <a:rPr kumimoji="1" lang="ja-JP" altLang="en-US" sz="900">
                <a:solidFill>
                  <a:schemeClr val="tx1"/>
                </a:solidFill>
                <a:latin typeface="メイリオ" panose="020B0604030504040204" pitchFamily="50" charset="-128"/>
                <a:ea typeface="メイリオ" panose="020B0604030504040204" pitchFamily="50" charset="-128"/>
              </a:rPr>
              <a:t>ことができる時代が到来し</a:t>
            </a:r>
            <a:endParaRPr kumimoji="1" lang="en-US" altLang="ja-JP" sz="900">
              <a:solidFill>
                <a:schemeClr val="tx1"/>
              </a:solidFill>
              <a:latin typeface="メイリオ" panose="020B0604030504040204" pitchFamily="50" charset="-128"/>
              <a:ea typeface="メイリオ" panose="020B0604030504040204" pitchFamily="50" charset="-128"/>
            </a:endParaRPr>
          </a:p>
          <a:p>
            <a:r>
              <a:rPr lang="ja-JP" altLang="en-US" sz="900">
                <a:solidFill>
                  <a:schemeClr val="tx1"/>
                </a:solidFill>
                <a:latin typeface="メイリオ" panose="020B0604030504040204" pitchFamily="50" charset="-128"/>
                <a:ea typeface="メイリオ" panose="020B0604030504040204" pitchFamily="50" charset="-128"/>
              </a:rPr>
              <a:t>　　　　　　　　　　　</a:t>
            </a:r>
            <a:r>
              <a:rPr kumimoji="1" lang="ja-JP" altLang="en-US" sz="900">
                <a:solidFill>
                  <a:schemeClr val="tx1"/>
                </a:solidFill>
                <a:latin typeface="メイリオ" panose="020B0604030504040204" pitchFamily="50" charset="-128"/>
                <a:ea typeface="メイリオ" panose="020B0604030504040204" pitchFamily="50" charset="-128"/>
              </a:rPr>
              <a:t>つつある。インターフェイ</a:t>
            </a:r>
            <a:endParaRPr kumimoji="1" lang="en-US" altLang="ja-JP" sz="900">
              <a:solidFill>
                <a:schemeClr val="tx1"/>
              </a:solidFill>
              <a:latin typeface="メイリオ" panose="020B0604030504040204" pitchFamily="50" charset="-128"/>
              <a:ea typeface="メイリオ" panose="020B0604030504040204" pitchFamily="50" charset="-128"/>
            </a:endParaRPr>
          </a:p>
          <a:p>
            <a:r>
              <a:rPr lang="ja-JP" altLang="en-US" sz="900">
                <a:solidFill>
                  <a:schemeClr val="tx1"/>
                </a:solidFill>
                <a:latin typeface="メイリオ" panose="020B0604030504040204" pitchFamily="50" charset="-128"/>
                <a:ea typeface="メイリオ" panose="020B0604030504040204" pitchFamily="50" charset="-128"/>
              </a:rPr>
              <a:t>　　　　　　　　　　　</a:t>
            </a:r>
            <a:r>
              <a:rPr kumimoji="1" lang="ja-JP" altLang="en-US" sz="900">
                <a:solidFill>
                  <a:schemeClr val="tx1"/>
                </a:solidFill>
                <a:latin typeface="メイリオ" panose="020B0604030504040204" pitchFamily="50" charset="-128"/>
                <a:ea typeface="メイリオ" panose="020B0604030504040204" pitchFamily="50" charset="-128"/>
              </a:rPr>
              <a:t>スの仕組みとその進化につ</a:t>
            </a:r>
            <a:endParaRPr kumimoji="1" lang="en-US" altLang="ja-JP" sz="900">
              <a:solidFill>
                <a:schemeClr val="tx1"/>
              </a:solidFill>
              <a:latin typeface="メイリオ" panose="020B0604030504040204" pitchFamily="50" charset="-128"/>
              <a:ea typeface="メイリオ" panose="020B0604030504040204" pitchFamily="50" charset="-128"/>
            </a:endParaRPr>
          </a:p>
          <a:p>
            <a:r>
              <a:rPr lang="ja-JP" altLang="en-US" sz="900">
                <a:solidFill>
                  <a:schemeClr val="tx1"/>
                </a:solidFill>
                <a:latin typeface="メイリオ" panose="020B0604030504040204" pitchFamily="50" charset="-128"/>
                <a:ea typeface="メイリオ" panose="020B0604030504040204" pitchFamily="50" charset="-128"/>
              </a:rPr>
              <a:t>　　　　　　　　　　　</a:t>
            </a:r>
            <a:r>
              <a:rPr kumimoji="1" lang="ja-JP" altLang="en-US" sz="900">
                <a:solidFill>
                  <a:schemeClr val="tx1"/>
                </a:solidFill>
                <a:latin typeface="メイリオ" panose="020B0604030504040204" pitchFamily="50" charset="-128"/>
                <a:ea typeface="メイリオ" panose="020B0604030504040204" pitchFamily="50" charset="-128"/>
              </a:rPr>
              <a:t>いて、本号の最初の</a:t>
            </a:r>
            <a:r>
              <a:rPr kumimoji="1" lang="en-US" altLang="ja-JP" sz="900">
                <a:solidFill>
                  <a:schemeClr val="tx1"/>
                </a:solidFill>
                <a:latin typeface="メイリオ" panose="020B0604030504040204" pitchFamily="50" charset="-128"/>
                <a:ea typeface="メイリオ" panose="020B0604030504040204" pitchFamily="50" charset="-128"/>
              </a:rPr>
              <a:t>2</a:t>
            </a:r>
            <a:r>
              <a:rPr kumimoji="1" lang="ja-JP" altLang="en-US" sz="900">
                <a:solidFill>
                  <a:schemeClr val="tx1"/>
                </a:solidFill>
                <a:latin typeface="メイリオ" panose="020B0604030504040204" pitchFamily="50" charset="-128"/>
                <a:ea typeface="メイリオ" panose="020B0604030504040204" pitchFamily="50" charset="-128"/>
              </a:rPr>
              <a:t>つ</a:t>
            </a:r>
            <a:endParaRPr kumimoji="1" lang="en-US" altLang="ja-JP" sz="900">
              <a:solidFill>
                <a:schemeClr val="tx1"/>
              </a:solidFill>
              <a:latin typeface="メイリオ" panose="020B0604030504040204" pitchFamily="50" charset="-128"/>
              <a:ea typeface="メイリオ" panose="020B0604030504040204" pitchFamily="50" charset="-128"/>
            </a:endParaRPr>
          </a:p>
          <a:p>
            <a:r>
              <a:rPr lang="ja-JP" altLang="en-US" sz="900">
                <a:solidFill>
                  <a:schemeClr val="tx1"/>
                </a:solidFill>
                <a:latin typeface="メイリオ" panose="020B0604030504040204" pitchFamily="50" charset="-128"/>
                <a:ea typeface="メイリオ" panose="020B0604030504040204" pitchFamily="50" charset="-128"/>
              </a:rPr>
              <a:t>　　　　　　　　　　　</a:t>
            </a:r>
            <a:r>
              <a:rPr kumimoji="1" lang="ja-JP" altLang="en-US" sz="900">
                <a:solidFill>
                  <a:schemeClr val="tx1"/>
                </a:solidFill>
                <a:latin typeface="メイリオ" panose="020B0604030504040204" pitchFamily="50" charset="-128"/>
                <a:ea typeface="メイリオ" panose="020B0604030504040204" pitchFamily="50" charset="-128"/>
              </a:rPr>
              <a:t>の記事で紹介している。</a:t>
            </a:r>
            <a:endParaRPr kumimoji="1" lang="en-US" altLang="ja-JP" sz="900">
              <a:solidFill>
                <a:schemeClr val="tx1"/>
              </a:solidFill>
              <a:latin typeface="メイリオ" panose="020B0604030504040204" pitchFamily="50" charset="-128"/>
              <a:ea typeface="メイリオ" panose="020B0604030504040204" pitchFamily="50" charset="-128"/>
            </a:endParaRPr>
          </a:p>
          <a:p>
            <a:r>
              <a:rPr kumimoji="1" lang="ja-JP" altLang="en-US" sz="900">
                <a:solidFill>
                  <a:schemeClr val="tx1"/>
                </a:solidFill>
                <a:latin typeface="メイリオ" panose="020B0604030504040204" pitchFamily="50" charset="-128"/>
                <a:ea typeface="メイリオ" panose="020B0604030504040204" pitchFamily="50" charset="-128"/>
              </a:rPr>
              <a:t>アナログ信号の伝送に必要なケーブルを除けば、各</a:t>
            </a:r>
            <a:endParaRPr kumimoji="1" lang="en-US" altLang="ja-JP" sz="900">
              <a:solidFill>
                <a:schemeClr val="tx1"/>
              </a:solidFill>
              <a:latin typeface="メイリオ" panose="020B0604030504040204" pitchFamily="50" charset="-128"/>
              <a:ea typeface="メイリオ" panose="020B0604030504040204" pitchFamily="50" charset="-128"/>
            </a:endParaRPr>
          </a:p>
          <a:p>
            <a:r>
              <a:rPr kumimoji="1" lang="ja-JP" altLang="en-US" sz="900">
                <a:solidFill>
                  <a:schemeClr val="tx1"/>
                </a:solidFill>
                <a:latin typeface="メイリオ" panose="020B0604030504040204" pitchFamily="50" charset="-128"/>
                <a:ea typeface="メイリオ" panose="020B0604030504040204" pitchFamily="50" charset="-128"/>
              </a:rPr>
              <a:t>測定器をシステムの他の部分とデジタル・インタフェース接続するのに必要なケーブルは</a:t>
            </a:r>
            <a:r>
              <a:rPr kumimoji="1" lang="en-US" altLang="ja-JP" sz="900">
                <a:solidFill>
                  <a:schemeClr val="tx1"/>
                </a:solidFill>
                <a:latin typeface="メイリオ" panose="020B0604030504040204" pitchFamily="50" charset="-128"/>
                <a:ea typeface="メイリオ" panose="020B0604030504040204" pitchFamily="50" charset="-128"/>
              </a:rPr>
              <a:t>1</a:t>
            </a:r>
            <a:r>
              <a:rPr kumimoji="1" lang="ja-JP" altLang="en-US" sz="900">
                <a:solidFill>
                  <a:schemeClr val="tx1"/>
                </a:solidFill>
                <a:latin typeface="メイリオ" panose="020B0604030504040204" pitchFamily="50" charset="-128"/>
                <a:ea typeface="メイリオ" panose="020B0604030504040204" pitchFamily="50" charset="-128"/>
              </a:rPr>
              <a:t>本だけである。</a:t>
            </a:r>
            <a:r>
              <a:rPr kumimoji="1" lang="en-US" altLang="ja-JP" sz="900">
                <a:solidFill>
                  <a:schemeClr val="tx1"/>
                </a:solidFill>
                <a:latin typeface="メイリオ" panose="020B0604030504040204" pitchFamily="50" charset="-128"/>
                <a:ea typeface="メイリオ" panose="020B0604030504040204" pitchFamily="50" charset="-128"/>
              </a:rPr>
              <a:t>3</a:t>
            </a:r>
            <a:r>
              <a:rPr kumimoji="1" lang="ja-JP" altLang="en-US" sz="900">
                <a:solidFill>
                  <a:schemeClr val="tx1"/>
                </a:solidFill>
                <a:latin typeface="メイリオ" panose="020B0604030504040204" pitchFamily="50" charset="-128"/>
                <a:ea typeface="メイリオ" panose="020B0604030504040204" pitchFamily="50" charset="-128"/>
              </a:rPr>
              <a:t>番目の記事は、このパーキュラー測定システムについて説明している。</a:t>
            </a:r>
            <a:endParaRPr kumimoji="1" lang="en-US" altLang="ja-JP" sz="900">
              <a:solidFill>
                <a:schemeClr val="tx1"/>
              </a:solidFill>
              <a:latin typeface="メイリオ" panose="020B0604030504040204" pitchFamily="50" charset="-128"/>
              <a:ea typeface="メイリオ" panose="020B0604030504040204" pitchFamily="50" charset="-128"/>
            </a:endParaRPr>
          </a:p>
          <a:p>
            <a:endParaRPr kumimoji="1" lang="en-US" altLang="ja-JP" sz="900">
              <a:solidFill>
                <a:schemeClr val="tx1"/>
              </a:solidFill>
              <a:latin typeface="メイリオ" panose="020B0604030504040204" pitchFamily="50" charset="-128"/>
              <a:ea typeface="メイリオ" panose="020B0604030504040204" pitchFamily="50" charset="-128"/>
            </a:endParaRPr>
          </a:p>
          <a:p>
            <a:r>
              <a:rPr kumimoji="1" lang="ja-JP" altLang="en-US" sz="900" b="1">
                <a:solidFill>
                  <a:schemeClr val="tx1"/>
                </a:solidFill>
                <a:latin typeface="メイリオ" panose="020B0604030504040204" pitchFamily="50" charset="-128"/>
                <a:ea typeface="メイリオ" panose="020B0604030504040204" pitchFamily="50" charset="-128"/>
              </a:rPr>
              <a:t>本号の記事</a:t>
            </a:r>
            <a:endParaRPr kumimoji="1" lang="en-US" altLang="ja-JP" sz="900" b="1">
              <a:solidFill>
                <a:schemeClr val="tx1"/>
              </a:solidFill>
              <a:latin typeface="メイリオ" panose="020B0604030504040204" pitchFamily="50" charset="-128"/>
              <a:ea typeface="メイリオ" panose="020B0604030504040204" pitchFamily="50" charset="-128"/>
            </a:endParaRPr>
          </a:p>
          <a:p>
            <a:r>
              <a:rPr kumimoji="1" lang="ja-JP" altLang="en-US" sz="900">
                <a:solidFill>
                  <a:schemeClr val="tx1"/>
                </a:solidFill>
                <a:latin typeface="メイリオ" panose="020B0604030504040204" pitchFamily="50" charset="-128"/>
                <a:ea typeface="メイリオ" panose="020B0604030504040204" pitchFamily="50" charset="-128"/>
              </a:rPr>
              <a:t>「電子計測器のための実用的インタフェースシステム」</a:t>
            </a:r>
            <a:r>
              <a:rPr lang="ja-JP" altLang="en-US" sz="900">
                <a:solidFill>
                  <a:schemeClr val="tx1"/>
                </a:solidFill>
                <a:latin typeface="メイリオ" panose="020B0604030504040204" pitchFamily="50" charset="-128"/>
                <a:ea typeface="メイリオ" panose="020B0604030504040204" pitchFamily="50" charset="-128"/>
              </a:rPr>
              <a:t>、</a:t>
            </a:r>
            <a:r>
              <a:rPr kumimoji="1" lang="ja-JP" altLang="en-US" sz="900">
                <a:solidFill>
                  <a:schemeClr val="tx1"/>
                </a:solidFill>
                <a:latin typeface="メイリオ" panose="020B0604030504040204" pitchFamily="50" charset="-128"/>
                <a:ea typeface="メイリオ" panose="020B0604030504040204" pitchFamily="50" charset="-128"/>
              </a:rPr>
              <a:t>ジェラルド・</a:t>
            </a:r>
            <a:r>
              <a:rPr kumimoji="1" lang="en-US" altLang="ja-JP" sz="900">
                <a:solidFill>
                  <a:schemeClr val="tx1"/>
                </a:solidFill>
                <a:latin typeface="メイリオ" panose="020B0604030504040204" pitchFamily="50" charset="-128"/>
                <a:ea typeface="メイリオ" panose="020B0604030504040204" pitchFamily="50" charset="-128"/>
              </a:rPr>
              <a:t>E</a:t>
            </a:r>
            <a:r>
              <a:rPr kumimoji="1" lang="ja-JP" altLang="en-US" sz="900">
                <a:solidFill>
                  <a:schemeClr val="tx1"/>
                </a:solidFill>
                <a:latin typeface="メイリオ" panose="020B0604030504040204" pitchFamily="50" charset="-128"/>
                <a:ea typeface="メイリオ" panose="020B0604030504040204" pitchFamily="50" charset="-128"/>
              </a:rPr>
              <a:t>・ネルソン、デビッド・</a:t>
            </a:r>
            <a:r>
              <a:rPr kumimoji="1" lang="en-US" altLang="ja-JP" sz="900">
                <a:solidFill>
                  <a:schemeClr val="tx1"/>
                </a:solidFill>
                <a:latin typeface="メイリオ" panose="020B0604030504040204" pitchFamily="50" charset="-128"/>
                <a:ea typeface="メイリオ" panose="020B0604030504040204" pitchFamily="50" charset="-128"/>
              </a:rPr>
              <a:t>W</a:t>
            </a:r>
            <a:r>
              <a:rPr kumimoji="1" lang="ja-JP" altLang="en-US" sz="900">
                <a:solidFill>
                  <a:schemeClr val="tx1"/>
                </a:solidFill>
                <a:latin typeface="メイリオ" panose="020B0604030504040204" pitchFamily="50" charset="-128"/>
                <a:ea typeface="メイリオ" panose="020B0604030504040204" pitchFamily="50" charset="-128"/>
              </a:rPr>
              <a:t>・リッチ著</a:t>
            </a:r>
            <a:r>
              <a:rPr kumimoji="1" lang="en-US" altLang="ja-JP" sz="900">
                <a:solidFill>
                  <a:schemeClr val="tx1"/>
                </a:solidFill>
                <a:latin typeface="メイリオ" panose="020B0604030504040204" pitchFamily="50" charset="-128"/>
                <a:ea typeface="メイリオ" panose="020B0604030504040204" pitchFamily="50" charset="-128"/>
              </a:rPr>
              <a:t>................................................</a:t>
            </a:r>
            <a:r>
              <a:rPr kumimoji="1" lang="en-US" altLang="ja-JP" sz="900" b="1">
                <a:solidFill>
                  <a:schemeClr val="tx1"/>
                </a:solidFill>
                <a:latin typeface="メイリオ" panose="020B0604030504040204" pitchFamily="50" charset="-128"/>
                <a:ea typeface="メイリオ" panose="020B0604030504040204" pitchFamily="50" charset="-128"/>
              </a:rPr>
              <a:t>2</a:t>
            </a:r>
            <a:r>
              <a:rPr kumimoji="1" lang="ja-JP" altLang="en-US" sz="900" b="1">
                <a:solidFill>
                  <a:schemeClr val="tx1"/>
                </a:solidFill>
                <a:latin typeface="メイリオ" panose="020B0604030504040204" pitchFamily="50" charset="-128"/>
                <a:ea typeface="メイリオ" panose="020B0604030504040204" pitchFamily="50" charset="-128"/>
              </a:rPr>
              <a:t>ページ</a:t>
            </a:r>
            <a:endParaRPr kumimoji="1" lang="en-US" altLang="ja-JP" sz="900" b="1">
              <a:solidFill>
                <a:schemeClr val="tx1"/>
              </a:solidFill>
              <a:latin typeface="メイリオ" panose="020B0604030504040204" pitchFamily="50" charset="-128"/>
              <a:ea typeface="メイリオ" panose="020B0604030504040204" pitchFamily="50" charset="-128"/>
            </a:endParaRPr>
          </a:p>
          <a:p>
            <a:r>
              <a:rPr kumimoji="1" lang="ja-JP" altLang="en-US" sz="900">
                <a:solidFill>
                  <a:schemeClr val="tx1"/>
                </a:solidFill>
                <a:latin typeface="メイリオ" panose="020B0604030504040204" pitchFamily="50" charset="-128"/>
                <a:ea typeface="メイリオ" panose="020B0604030504040204" pitchFamily="50" charset="-128"/>
              </a:rPr>
              <a:t>「プログラマブル計器のための共通デジタル・インタフェース： システムの進化」</a:t>
            </a:r>
            <a:r>
              <a:rPr lang="ja-JP" altLang="en-US" sz="900">
                <a:solidFill>
                  <a:schemeClr val="tx1"/>
                </a:solidFill>
                <a:latin typeface="メイリオ" panose="020B0604030504040204" pitchFamily="50" charset="-128"/>
                <a:ea typeface="メイリオ" panose="020B0604030504040204" pitchFamily="50" charset="-128"/>
              </a:rPr>
              <a:t>、</a:t>
            </a:r>
            <a:r>
              <a:rPr kumimoji="1" lang="ja-JP" altLang="en-US" sz="900">
                <a:solidFill>
                  <a:schemeClr val="tx1"/>
                </a:solidFill>
                <a:latin typeface="メイリオ" panose="020B0604030504040204" pitchFamily="50" charset="-128"/>
                <a:ea typeface="メイリオ" panose="020B0604030504040204" pitchFamily="50" charset="-128"/>
              </a:rPr>
              <a:t>ドナルド・</a:t>
            </a:r>
            <a:r>
              <a:rPr kumimoji="1" lang="en-US" altLang="ja-JP" sz="900">
                <a:solidFill>
                  <a:schemeClr val="tx1"/>
                </a:solidFill>
                <a:latin typeface="メイリオ" panose="020B0604030504040204" pitchFamily="50" charset="-128"/>
                <a:ea typeface="メイリオ" panose="020B0604030504040204" pitchFamily="50" charset="-128"/>
              </a:rPr>
              <a:t>C</a:t>
            </a:r>
            <a:r>
              <a:rPr kumimoji="1" lang="ja-JP" altLang="en-US" sz="900">
                <a:solidFill>
                  <a:schemeClr val="tx1"/>
                </a:solidFill>
                <a:latin typeface="メイリオ" panose="020B0604030504040204" pitchFamily="50" charset="-128"/>
                <a:ea typeface="メイリオ" panose="020B0604030504040204" pitchFamily="50" charset="-128"/>
              </a:rPr>
              <a:t>・ロウリー著</a:t>
            </a:r>
            <a:r>
              <a:rPr kumimoji="1" lang="en-US" altLang="ja-JP" sz="900">
                <a:solidFill>
                  <a:schemeClr val="tx1"/>
                </a:solidFill>
                <a:latin typeface="メイリオ" panose="020B0604030504040204" pitchFamily="50" charset="-128"/>
                <a:ea typeface="メイリオ" panose="020B0604030504040204" pitchFamily="50" charset="-128"/>
              </a:rPr>
              <a:t>...................................................</a:t>
            </a:r>
            <a:r>
              <a:rPr kumimoji="1" lang="en-US" altLang="ja-JP" sz="900" b="1">
                <a:solidFill>
                  <a:schemeClr val="tx1"/>
                </a:solidFill>
                <a:latin typeface="メイリオ" panose="020B0604030504040204" pitchFamily="50" charset="-128"/>
                <a:ea typeface="メイリオ" panose="020B0604030504040204" pitchFamily="50" charset="-128"/>
              </a:rPr>
              <a:t>8</a:t>
            </a:r>
            <a:r>
              <a:rPr kumimoji="1" lang="ja-JP" altLang="en-US" sz="900" b="1">
                <a:solidFill>
                  <a:schemeClr val="tx1"/>
                </a:solidFill>
                <a:latin typeface="メイリオ" panose="020B0604030504040204" pitchFamily="50" charset="-128"/>
                <a:ea typeface="メイリオ" panose="020B0604030504040204" pitchFamily="50" charset="-128"/>
              </a:rPr>
              <a:t>ページ</a:t>
            </a:r>
            <a:endParaRPr kumimoji="1" lang="en-US" altLang="ja-JP" sz="900" b="1">
              <a:solidFill>
                <a:schemeClr val="tx1"/>
              </a:solidFill>
              <a:latin typeface="メイリオ" panose="020B0604030504040204" pitchFamily="50" charset="-128"/>
              <a:ea typeface="メイリオ" panose="020B0604030504040204" pitchFamily="50" charset="-128"/>
            </a:endParaRPr>
          </a:p>
          <a:p>
            <a:r>
              <a:rPr kumimoji="1" lang="ja-JP" altLang="en-US" sz="900">
                <a:solidFill>
                  <a:schemeClr val="tx1"/>
                </a:solidFill>
                <a:latin typeface="メイリオ" panose="020B0604030504040204" pitchFamily="50" charset="-128"/>
                <a:ea typeface="メイリオ" panose="020B0604030504040204" pitchFamily="50" charset="-128"/>
              </a:rPr>
              <a:t>「新しい自動</a:t>
            </a:r>
            <a:r>
              <a:rPr kumimoji="1" lang="en-US" altLang="ja-JP" sz="900">
                <a:solidFill>
                  <a:schemeClr val="tx1"/>
                </a:solidFill>
                <a:latin typeface="メイリオ" panose="020B0604030504040204" pitchFamily="50" charset="-128"/>
                <a:ea typeface="メイリオ" panose="020B0604030504040204" pitchFamily="50" charset="-128"/>
              </a:rPr>
              <a:t>50Hz-13MHz</a:t>
            </a:r>
            <a:r>
              <a:rPr kumimoji="1" lang="ja-JP" altLang="en-US" sz="900">
                <a:solidFill>
                  <a:schemeClr val="tx1"/>
                </a:solidFill>
                <a:latin typeface="メイリオ" panose="020B0604030504040204" pitchFamily="50" charset="-128"/>
                <a:ea typeface="メイリオ" panose="020B0604030504040204" pitchFamily="50" charset="-128"/>
              </a:rPr>
              <a:t>ネットワーク・アナライザによるゲイン・フェーズ測定の高速化」</a:t>
            </a:r>
            <a:r>
              <a:rPr lang="ja-JP" altLang="en-US" sz="900">
                <a:solidFill>
                  <a:schemeClr val="tx1"/>
                </a:solidFill>
                <a:latin typeface="メイリオ" panose="020B0604030504040204" pitchFamily="50" charset="-128"/>
                <a:ea typeface="メイリオ" panose="020B0604030504040204" pitchFamily="50" charset="-128"/>
              </a:rPr>
              <a:t>、</a:t>
            </a:r>
            <a:r>
              <a:rPr kumimoji="1" lang="ja-JP" altLang="en-US" sz="900">
                <a:solidFill>
                  <a:schemeClr val="tx1"/>
                </a:solidFill>
                <a:latin typeface="メイリオ" panose="020B0604030504040204" pitchFamily="50" charset="-128"/>
                <a:ea typeface="メイリオ" panose="020B0604030504040204" pitchFamily="50" charset="-128"/>
              </a:rPr>
              <a:t> ジェラルド・</a:t>
            </a:r>
            <a:r>
              <a:rPr kumimoji="1" lang="en-US" altLang="ja-JP" sz="900">
                <a:solidFill>
                  <a:schemeClr val="tx1"/>
                </a:solidFill>
                <a:latin typeface="メイリオ" panose="020B0604030504040204" pitchFamily="50" charset="-128"/>
                <a:ea typeface="メイリオ" panose="020B0604030504040204" pitchFamily="50" charset="-128"/>
              </a:rPr>
              <a:t>E</a:t>
            </a:r>
            <a:r>
              <a:rPr kumimoji="1" lang="ja-JP" altLang="en-US" sz="900">
                <a:solidFill>
                  <a:schemeClr val="tx1"/>
                </a:solidFill>
                <a:latin typeface="メイリオ" panose="020B0604030504040204" pitchFamily="50" charset="-128"/>
                <a:ea typeface="メイリオ" panose="020B0604030504040204" pitchFamily="50" charset="-128"/>
              </a:rPr>
              <a:t>・ネルソン、ポール・</a:t>
            </a:r>
            <a:r>
              <a:rPr kumimoji="1" lang="en-US" altLang="ja-JP" sz="900">
                <a:solidFill>
                  <a:schemeClr val="tx1"/>
                </a:solidFill>
                <a:latin typeface="メイリオ" panose="020B0604030504040204" pitchFamily="50" charset="-128"/>
                <a:ea typeface="メイリオ" panose="020B0604030504040204" pitchFamily="50" charset="-128"/>
              </a:rPr>
              <a:t>L</a:t>
            </a:r>
            <a:r>
              <a:rPr kumimoji="1" lang="ja-JP" altLang="en-US" sz="900">
                <a:solidFill>
                  <a:schemeClr val="tx1"/>
                </a:solidFill>
                <a:latin typeface="メイリオ" panose="020B0604030504040204" pitchFamily="50" charset="-128"/>
                <a:ea typeface="メイリオ" panose="020B0604030504040204" pitchFamily="50" charset="-128"/>
              </a:rPr>
              <a:t>・トーマス、ロバート・</a:t>
            </a:r>
            <a:r>
              <a:rPr kumimoji="1" lang="en-US" altLang="ja-JP" sz="900">
                <a:solidFill>
                  <a:schemeClr val="tx1"/>
                </a:solidFill>
                <a:latin typeface="メイリオ" panose="020B0604030504040204" pitchFamily="50" charset="-128"/>
                <a:ea typeface="メイリオ" panose="020B0604030504040204" pitchFamily="50" charset="-128"/>
              </a:rPr>
              <a:t>L</a:t>
            </a:r>
            <a:r>
              <a:rPr kumimoji="1" lang="ja-JP" altLang="en-US" sz="900">
                <a:solidFill>
                  <a:schemeClr val="tx1"/>
                </a:solidFill>
                <a:latin typeface="メイリオ" panose="020B0604030504040204" pitchFamily="50" charset="-128"/>
                <a:ea typeface="メイリオ" panose="020B0604030504040204" pitchFamily="50" charset="-128"/>
              </a:rPr>
              <a:t>・アッチェリー著</a:t>
            </a:r>
            <a:r>
              <a:rPr kumimoji="1" lang="en-US" altLang="ja-JP" sz="900">
                <a:solidFill>
                  <a:schemeClr val="tx1"/>
                </a:solidFill>
                <a:latin typeface="メイリオ" panose="020B0604030504040204" pitchFamily="50" charset="-128"/>
                <a:ea typeface="メイリオ" panose="020B0604030504040204" pitchFamily="50" charset="-128"/>
              </a:rPr>
              <a:t>.................................</a:t>
            </a:r>
            <a:r>
              <a:rPr kumimoji="1" lang="en-US" altLang="ja-JP" sz="900" b="1">
                <a:solidFill>
                  <a:schemeClr val="tx1"/>
                </a:solidFill>
                <a:latin typeface="メイリオ" panose="020B0604030504040204" pitchFamily="50" charset="-128"/>
                <a:ea typeface="メイリオ" panose="020B0604030504040204" pitchFamily="50" charset="-128"/>
              </a:rPr>
              <a:t>12</a:t>
            </a:r>
            <a:r>
              <a:rPr kumimoji="1" lang="ja-JP" altLang="en-US" sz="900" b="1">
                <a:solidFill>
                  <a:schemeClr val="tx1"/>
                </a:solidFill>
                <a:latin typeface="メイリオ" panose="020B0604030504040204" pitchFamily="50" charset="-128"/>
                <a:ea typeface="メイリオ" panose="020B0604030504040204" pitchFamily="50" charset="-128"/>
              </a:rPr>
              <a:t>ページ</a:t>
            </a:r>
          </a:p>
        </p:txBody>
      </p:sp>
      <p:pic>
        <p:nvPicPr>
          <p:cNvPr id="11" name="図 10" descr="座る, 古い, 時計, テーブル が含まれている画像&#10;&#10;自動的に生成された説明">
            <a:extLst>
              <a:ext uri="{FF2B5EF4-FFF2-40B4-BE49-F238E27FC236}">
                <a16:creationId xmlns:a16="http://schemas.microsoft.com/office/drawing/2014/main" id="{A4026BD3-C9F4-F728-FE58-C20A5E63025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11836" y="5027347"/>
            <a:ext cx="1141214" cy="1371599"/>
          </a:xfrm>
          <a:prstGeom prst="rect">
            <a:avLst/>
          </a:prstGeom>
          <a:noFill/>
        </p:spPr>
      </p:pic>
      <p:sp>
        <p:nvSpPr>
          <p:cNvPr id="16" name="object 3">
            <a:extLst>
              <a:ext uri="{FF2B5EF4-FFF2-40B4-BE49-F238E27FC236}">
                <a16:creationId xmlns:a16="http://schemas.microsoft.com/office/drawing/2014/main" id="{B2C25A1B-0F27-1754-4E74-C6E1BA2338B9}"/>
              </a:ext>
            </a:extLst>
          </p:cNvPr>
          <p:cNvSpPr txBox="1"/>
          <p:nvPr/>
        </p:nvSpPr>
        <p:spPr>
          <a:xfrm>
            <a:off x="766648" y="9486547"/>
            <a:ext cx="6395982" cy="144000"/>
          </a:xfrm>
          <a:prstGeom prst="rect">
            <a:avLst/>
          </a:prstGeom>
          <a:solidFill>
            <a:schemeClr val="bg1"/>
          </a:solidFill>
        </p:spPr>
        <p:txBody>
          <a:bodyPr vert="horz" wrap="none" lIns="0" tIns="0" rIns="0" bIns="0" rtlCol="0" anchor="b">
            <a:noAutofit/>
          </a:bodyPr>
          <a:lstStyle/>
          <a:p>
            <a:pPr marL="12700">
              <a:lnSpc>
                <a:spcPts val="805"/>
              </a:lnSpc>
            </a:pPr>
            <a:r>
              <a:rPr lang="en-US" sz="500">
                <a:latin typeface="Arial"/>
                <a:cs typeface="Arial"/>
              </a:rPr>
              <a:t>PRINTED IN U.S.A.                                                                                                                                                    </a:t>
            </a:r>
            <a:r>
              <a:rPr lang="en-US" sz="900">
                <a:latin typeface="Arial"/>
                <a:cs typeface="Arial"/>
              </a:rPr>
              <a:t>2</a:t>
            </a:r>
            <a:r>
              <a:rPr lang="en-US" sz="500">
                <a:latin typeface="Arial"/>
                <a:cs typeface="Arial"/>
              </a:rPr>
              <a:t>                                                                                                            </a:t>
            </a:r>
            <a:r>
              <a:rPr lang="en-US" altLang="ja-JP" sz="500">
                <a:latin typeface="Arial"/>
                <a:cs typeface="Arial"/>
              </a:rPr>
              <a:t>© HEWLETT. PACKARD COMPANY, 1972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0" name="図 109">
            <a:extLst>
              <a:ext uri="{FF2B5EF4-FFF2-40B4-BE49-F238E27FC236}">
                <a16:creationId xmlns:a16="http://schemas.microsoft.com/office/drawing/2014/main" id="{A64E14B3-4B60-7CE9-0622-B7690CB7483E}"/>
              </a:ext>
            </a:extLst>
          </p:cNvPr>
          <p:cNvPicPr>
            <a:picLocks noChangeAspect="1"/>
          </p:cNvPicPr>
          <p:nvPr/>
        </p:nvPicPr>
        <p:blipFill>
          <a:blip r:embed="rId2"/>
          <a:stretch>
            <a:fillRect/>
          </a:stretch>
        </p:blipFill>
        <p:spPr>
          <a:xfrm>
            <a:off x="3978728" y="911225"/>
            <a:ext cx="3126922" cy="4874813"/>
          </a:xfrm>
          <a:prstGeom prst="rect">
            <a:avLst/>
          </a:prstGeom>
        </p:spPr>
      </p:pic>
      <p:sp>
        <p:nvSpPr>
          <p:cNvPr id="2" name="object 2"/>
          <p:cNvSpPr/>
          <p:nvPr/>
        </p:nvSpPr>
        <p:spPr>
          <a:xfrm>
            <a:off x="7996196" y="9164"/>
            <a:ext cx="7772400" cy="10046207"/>
          </a:xfrm>
          <a:prstGeom prst="rect">
            <a:avLst/>
          </a:prstGeom>
          <a:blipFill>
            <a:blip r:embed="rId3" cstate="print"/>
            <a:stretch>
              <a:fillRect/>
            </a:stretch>
          </a:blipFill>
        </p:spPr>
        <p:txBody>
          <a:bodyPr wrap="square" lIns="0" tIns="0" rIns="0" bIns="0" rtlCol="0"/>
          <a:lstStyle/>
          <a:p>
            <a:endParaRPr/>
          </a:p>
        </p:txBody>
      </p:sp>
      <p:sp>
        <p:nvSpPr>
          <p:cNvPr id="3" name="object 3"/>
          <p:cNvSpPr txBox="1">
            <a:spLocks noGrp="1"/>
          </p:cNvSpPr>
          <p:nvPr>
            <p:ph type="ftr" sz="quarter" idx="5"/>
          </p:nvPr>
        </p:nvSpPr>
        <p:spPr>
          <a:xfrm>
            <a:off x="2654300" y="9872571"/>
            <a:ext cx="1623060" cy="114300"/>
          </a:xfrm>
          <a:prstGeom prst="rect">
            <a:avLst/>
          </a:prstGeom>
        </p:spPr>
        <p:txBody>
          <a:bodyPr vert="horz" wrap="square" lIns="0" tIns="0" rIns="0" bIns="0" rtlCol="0">
            <a:spAutoFit/>
          </a:bodyPr>
          <a:lstStyle/>
          <a:p>
            <a:pPr marL="12700">
              <a:lnSpc>
                <a:spcPts val="805"/>
              </a:lnSpc>
            </a:pPr>
            <a:r>
              <a:rPr dirty="0">
                <a:latin typeface="Arial"/>
                <a:cs typeface="Arial"/>
              </a:rPr>
              <a:t>© Copr. 1949-1998 Hewlett-Packard</a:t>
            </a:r>
            <a:r>
              <a:rPr spc="-105" dirty="0">
                <a:latin typeface="Arial"/>
                <a:cs typeface="Arial"/>
              </a:rPr>
              <a:t> </a:t>
            </a:r>
            <a:r>
              <a:rPr dirty="0">
                <a:latin typeface="Arial"/>
                <a:cs typeface="Arial"/>
              </a:rPr>
              <a:t>Co.</a:t>
            </a:r>
          </a:p>
        </p:txBody>
      </p:sp>
      <p:sp>
        <p:nvSpPr>
          <p:cNvPr id="4" name="正方形/長方形 3">
            <a:extLst>
              <a:ext uri="{FF2B5EF4-FFF2-40B4-BE49-F238E27FC236}">
                <a16:creationId xmlns:a16="http://schemas.microsoft.com/office/drawing/2014/main" id="{EE9C29DA-4206-BC38-097E-65F6CA0BDE08}"/>
              </a:ext>
            </a:extLst>
          </p:cNvPr>
          <p:cNvSpPr/>
          <p:nvPr/>
        </p:nvSpPr>
        <p:spPr>
          <a:xfrm>
            <a:off x="8625682" y="5559425"/>
            <a:ext cx="3168000" cy="403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050">
                <a:solidFill>
                  <a:schemeClr val="tx1"/>
                </a:solidFill>
                <a:latin typeface="Times New Roman" panose="02020603050405020304" pitchFamily="18" charset="0"/>
                <a:cs typeface="Times New Roman" panose="02020603050405020304" pitchFamily="18" charset="0"/>
              </a:rPr>
              <a:t>inexpensive card reader can control a group of instruments, making it economically feasible lo automate instruments for bench or production use where cost has been a deterrent. Incorporating a calculator or computer into the system for more complex operations is also much simpler than ever before.</a:t>
            </a:r>
          </a:p>
          <a:p>
            <a:endParaRPr lang="en-US" altLang="ja-JP" sz="1050">
              <a:solidFill>
                <a:schemeClr val="tx1"/>
              </a:solidFill>
              <a:latin typeface="Times New Roman" panose="02020603050405020304" pitchFamily="18" charset="0"/>
              <a:cs typeface="Times New Roman" panose="02020603050405020304" pitchFamily="18" charset="0"/>
            </a:endParaRPr>
          </a:p>
          <a:p>
            <a:r>
              <a:rPr kumimoji="1" lang="en-US" altLang="ja-JP" sz="1050" b="1">
                <a:solidFill>
                  <a:schemeClr val="tx1"/>
                </a:solidFill>
                <a:latin typeface="Arial" panose="020B0604020202020204" pitchFamily="34" charset="0"/>
                <a:cs typeface="Arial" panose="020B0604020202020204" pitchFamily="34" charset="0"/>
              </a:rPr>
              <a:t>How Many Lines? </a:t>
            </a:r>
          </a:p>
          <a:p>
            <a:r>
              <a:rPr kumimoji="1" lang="en-US" altLang="ja-JP" sz="1050">
                <a:solidFill>
                  <a:schemeClr val="tx1"/>
                </a:solidFill>
                <a:latin typeface="Times New Roman" panose="02020603050405020304" pitchFamily="18" charset="0"/>
                <a:cs typeface="Times New Roman" panose="02020603050405020304" pitchFamily="18" charset="0"/>
              </a:rPr>
              <a:t>  The interface system uses fifteen lines in the bus. Only one line might have been used with all data and control information in serial form, but this would have been far too complex to implement. On the other hand, enough lines to transmit eveerything in parallel, besides being incompatible with character-serial devices like teleprinters, would have been too cumbersome. For example. the HP Model 3330B Automatic Synthesizer would require about 100 lines for full parallel control.</a:t>
            </a:r>
          </a:p>
          <a:p>
            <a:r>
              <a:rPr kumimoji="1" lang="en-US" altLang="ja-JP" sz="1050">
                <a:solidFill>
                  <a:schemeClr val="tx1"/>
                </a:solidFill>
                <a:latin typeface="Times New Roman" panose="02020603050405020304" pitchFamily="18" charset="0"/>
                <a:cs typeface="Times New Roman" panose="02020603050405020304" pitchFamily="18" charset="0"/>
              </a:rPr>
              <a:t>  The new interface system uses the byte-serial approach in which each multiple-bit byte of information is transmitted in parallel, and bytes are transmitted serially. The number of lines is not large enough to make the cabling  cumbersome while </a:t>
            </a:r>
            <a:endParaRPr kumimoji="1" lang="ja-JP" altLang="en-US" sz="1050">
              <a:solidFill>
                <a:schemeClr val="tx1"/>
              </a:solidFill>
              <a:latin typeface="Times New Roman" panose="02020603050405020304" pitchFamily="18" charset="0"/>
              <a:cs typeface="Times New Roman" panose="02020603050405020304" pitchFamily="18" charset="0"/>
            </a:endParaRPr>
          </a:p>
        </p:txBody>
      </p:sp>
      <p:sp>
        <p:nvSpPr>
          <p:cNvPr id="5" name="正方形/長方形 4">
            <a:extLst>
              <a:ext uri="{FF2B5EF4-FFF2-40B4-BE49-F238E27FC236}">
                <a16:creationId xmlns:a16="http://schemas.microsoft.com/office/drawing/2014/main" id="{F176EF02-B1FD-5036-C5F9-5EC4A7EBB493}"/>
              </a:ext>
            </a:extLst>
          </p:cNvPr>
          <p:cNvSpPr/>
          <p:nvPr/>
        </p:nvSpPr>
        <p:spPr>
          <a:xfrm>
            <a:off x="704850" y="5559425"/>
            <a:ext cx="3168000" cy="403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ja-JP" altLang="en-US" sz="1050">
                <a:solidFill>
                  <a:schemeClr val="tx1"/>
                </a:solidFill>
                <a:latin typeface="メイリオ" panose="020B0604030504040204" pitchFamily="50" charset="-128"/>
                <a:ea typeface="メイリオ" panose="020B0604030504040204" pitchFamily="50" charset="-128"/>
              </a:rPr>
              <a:t>安価なカードリーダで一群の装置を制御したりすることができるため、費用が問題となっていたベンチ用や生産用の装置を自動化することが経済的に可能になる。より複雑な操作のために電卓やコンピュータをシステムに組み込むことも、以前よりはるかに簡単になっている。</a:t>
            </a:r>
            <a:endParaRPr kumimoji="1" lang="en-US" altLang="ja-JP" sz="1050">
              <a:solidFill>
                <a:schemeClr val="tx1"/>
              </a:solidFill>
              <a:latin typeface="メイリオ" panose="020B0604030504040204" pitchFamily="50" charset="-128"/>
              <a:ea typeface="メイリオ" panose="020B0604030504040204" pitchFamily="50" charset="-128"/>
            </a:endParaRPr>
          </a:p>
          <a:p>
            <a:endParaRPr lang="en-US" altLang="ja-JP" sz="1050">
              <a:solidFill>
                <a:schemeClr val="tx1"/>
              </a:solidFill>
              <a:latin typeface="メイリオ" panose="020B0604030504040204" pitchFamily="50" charset="-128"/>
              <a:ea typeface="メイリオ" panose="020B0604030504040204" pitchFamily="50" charset="-128"/>
            </a:endParaRPr>
          </a:p>
          <a:p>
            <a:r>
              <a:rPr kumimoji="1" lang="ja-JP" altLang="en-US" sz="1050" b="1">
                <a:solidFill>
                  <a:schemeClr val="tx1"/>
                </a:solidFill>
                <a:latin typeface="メイリオ" panose="020B0604030504040204" pitchFamily="50" charset="-128"/>
                <a:ea typeface="メイリオ" panose="020B0604030504040204" pitchFamily="50" charset="-128"/>
              </a:rPr>
              <a:t>信号線の本数は？</a:t>
            </a:r>
            <a:endParaRPr kumimoji="1" lang="en-US" altLang="ja-JP" sz="1050" b="1">
              <a:solidFill>
                <a:schemeClr val="tx1"/>
              </a:solidFill>
              <a:latin typeface="メイリオ" panose="020B0604030504040204" pitchFamily="50" charset="-128"/>
              <a:ea typeface="メイリオ" panose="020B0604030504040204" pitchFamily="50" charset="-128"/>
            </a:endParaRPr>
          </a:p>
          <a:p>
            <a:r>
              <a:rPr kumimoji="1" lang="ja-JP" altLang="en-US" sz="1050">
                <a:solidFill>
                  <a:schemeClr val="tx1"/>
                </a:solidFill>
                <a:latin typeface="メイリオ" panose="020B0604030504040204" pitchFamily="50" charset="-128"/>
                <a:ea typeface="メイリオ" panose="020B0604030504040204" pitchFamily="50" charset="-128"/>
              </a:rPr>
              <a:t>   インタフェースシステムは、バスに</a:t>
            </a:r>
            <a:r>
              <a:rPr kumimoji="1" lang="en-US" altLang="ja-JP" sz="1050">
                <a:solidFill>
                  <a:schemeClr val="tx1"/>
                </a:solidFill>
                <a:latin typeface="メイリオ" panose="020B0604030504040204" pitchFamily="50" charset="-128"/>
                <a:ea typeface="メイリオ" panose="020B0604030504040204" pitchFamily="50" charset="-128"/>
              </a:rPr>
              <a:t>15</a:t>
            </a:r>
            <a:r>
              <a:rPr kumimoji="1" lang="ja-JP" altLang="en-US" sz="1050">
                <a:solidFill>
                  <a:schemeClr val="tx1"/>
                </a:solidFill>
                <a:latin typeface="メイリオ" panose="020B0604030504040204" pitchFamily="50" charset="-128"/>
                <a:ea typeface="メイリオ" panose="020B0604030504040204" pitchFamily="50" charset="-128"/>
              </a:rPr>
              <a:t>本の信号線を使用している。すべてのデータと制御情報をシリアル形式で伝送するのであれば、</a:t>
            </a:r>
            <a:r>
              <a:rPr kumimoji="1" lang="en-US" altLang="ja-JP" sz="1050">
                <a:solidFill>
                  <a:schemeClr val="tx1"/>
                </a:solidFill>
                <a:latin typeface="メイリオ" panose="020B0604030504040204" pitchFamily="50" charset="-128"/>
                <a:ea typeface="メイリオ" panose="020B0604030504040204" pitchFamily="50" charset="-128"/>
              </a:rPr>
              <a:t>1</a:t>
            </a:r>
            <a:r>
              <a:rPr kumimoji="1" lang="ja-JP" altLang="en-US" sz="1050">
                <a:solidFill>
                  <a:schemeClr val="tx1"/>
                </a:solidFill>
                <a:latin typeface="メイリオ" panose="020B0604030504040204" pitchFamily="50" charset="-128"/>
                <a:ea typeface="メイリオ" panose="020B0604030504040204" pitchFamily="50" charset="-128"/>
              </a:rPr>
              <a:t>本で済んだかもしれないが、それでは実装が複雑すぎる。一方、すべてをパラレル形式で伝送するのに十分な信号線は、テレプリンターのようなキャラクタ・シリアル・デバイスとの互換性がないばかりか、あまりに煩雑であっただろう。例えば、</a:t>
            </a:r>
            <a:r>
              <a:rPr kumimoji="1" lang="en-US" altLang="ja-JP" sz="1050">
                <a:solidFill>
                  <a:schemeClr val="tx1"/>
                </a:solidFill>
                <a:latin typeface="メイリオ" panose="020B0604030504040204" pitchFamily="50" charset="-128"/>
                <a:ea typeface="メイリオ" panose="020B0604030504040204" pitchFamily="50" charset="-128"/>
              </a:rPr>
              <a:t>HP</a:t>
            </a:r>
            <a:r>
              <a:rPr kumimoji="1" lang="ja-JP" altLang="en-US" sz="1050">
                <a:solidFill>
                  <a:schemeClr val="tx1"/>
                </a:solidFill>
                <a:latin typeface="メイリオ" panose="020B0604030504040204" pitchFamily="50" charset="-128"/>
                <a:ea typeface="メイリオ" panose="020B0604030504040204" pitchFamily="50" charset="-128"/>
              </a:rPr>
              <a:t>の</a:t>
            </a:r>
            <a:r>
              <a:rPr kumimoji="1" lang="en-US" altLang="ja-JP" sz="1050">
                <a:solidFill>
                  <a:schemeClr val="tx1"/>
                </a:solidFill>
                <a:latin typeface="メイリオ" panose="020B0604030504040204" pitchFamily="50" charset="-128"/>
                <a:ea typeface="メイリオ" panose="020B0604030504040204" pitchFamily="50" charset="-128"/>
              </a:rPr>
              <a:t>3330B</a:t>
            </a:r>
            <a:r>
              <a:rPr kumimoji="1" lang="ja-JP" altLang="en-US" sz="1050">
                <a:solidFill>
                  <a:schemeClr val="tx1"/>
                </a:solidFill>
                <a:latin typeface="メイリオ" panose="020B0604030504040204" pitchFamily="50" charset="-128"/>
                <a:ea typeface="メイリオ" panose="020B0604030504040204" pitchFamily="50" charset="-128"/>
              </a:rPr>
              <a:t>型自動シンセサイザは完全な並列制御のために約</a:t>
            </a:r>
            <a:r>
              <a:rPr kumimoji="1" lang="en-US" altLang="ja-JP" sz="1050">
                <a:solidFill>
                  <a:schemeClr val="tx1"/>
                </a:solidFill>
                <a:latin typeface="メイリオ" panose="020B0604030504040204" pitchFamily="50" charset="-128"/>
                <a:ea typeface="メイリオ" panose="020B0604030504040204" pitchFamily="50" charset="-128"/>
              </a:rPr>
              <a:t>100</a:t>
            </a:r>
            <a:r>
              <a:rPr kumimoji="1" lang="ja-JP" altLang="en-US" sz="1050">
                <a:solidFill>
                  <a:schemeClr val="tx1"/>
                </a:solidFill>
                <a:latin typeface="メイリオ" panose="020B0604030504040204" pitchFamily="50" charset="-128"/>
                <a:ea typeface="メイリオ" panose="020B0604030504040204" pitchFamily="50" charset="-128"/>
              </a:rPr>
              <a:t>本の信号線が必要だった。</a:t>
            </a:r>
            <a:endParaRPr kumimoji="1" lang="en-US" altLang="ja-JP" sz="1050">
              <a:solidFill>
                <a:schemeClr val="tx1"/>
              </a:solidFill>
              <a:latin typeface="メイリオ" panose="020B0604030504040204" pitchFamily="50" charset="-128"/>
              <a:ea typeface="メイリオ" panose="020B0604030504040204" pitchFamily="50" charset="-128"/>
            </a:endParaRPr>
          </a:p>
          <a:p>
            <a:r>
              <a:rPr kumimoji="1" lang="ja-JP" altLang="en-US" sz="1050">
                <a:solidFill>
                  <a:schemeClr val="tx1"/>
                </a:solidFill>
                <a:latin typeface="メイリオ" panose="020B0604030504040204" pitchFamily="50" charset="-128"/>
                <a:ea typeface="メイリオ" panose="020B0604030504040204" pitchFamily="50" charset="-128"/>
              </a:rPr>
              <a:t>  新しいインタフェースシステムは、</a:t>
            </a:r>
            <a:r>
              <a:rPr lang="en-US" altLang="ja-JP" sz="1050">
                <a:solidFill>
                  <a:schemeClr val="tx1"/>
                </a:solidFill>
                <a:latin typeface="メイリオ" panose="020B0604030504040204" pitchFamily="50" charset="-128"/>
                <a:ea typeface="メイリオ" panose="020B0604030504040204" pitchFamily="50" charset="-128"/>
              </a:rPr>
              <a:t>8</a:t>
            </a:r>
            <a:r>
              <a:rPr kumimoji="1" lang="ja-JP" altLang="en-US" sz="1050">
                <a:solidFill>
                  <a:schemeClr val="tx1"/>
                </a:solidFill>
                <a:latin typeface="メイリオ" panose="020B0604030504040204" pitchFamily="50" charset="-128"/>
                <a:ea typeface="メイリオ" panose="020B0604030504040204" pitchFamily="50" charset="-128"/>
              </a:rPr>
              <a:t>ビットのバイト情報を並列に伝送し、バイトをシリアルに伝送するバイト・シリアル方式を採用している。バイト・シリアル方式に必要な回路要件は控えめである一方、ケーブル配線が煩雑になるほどの回線数はない。 </a:t>
            </a:r>
          </a:p>
        </p:txBody>
      </p:sp>
      <p:sp>
        <p:nvSpPr>
          <p:cNvPr id="6" name="正方形/長方形 5">
            <a:extLst>
              <a:ext uri="{FF2B5EF4-FFF2-40B4-BE49-F238E27FC236}">
                <a16:creationId xmlns:a16="http://schemas.microsoft.com/office/drawing/2014/main" id="{07D81C68-CA10-3D1F-E93D-2A55D42D63EA}"/>
              </a:ext>
            </a:extLst>
          </p:cNvPr>
          <p:cNvSpPr/>
          <p:nvPr/>
        </p:nvSpPr>
        <p:spPr>
          <a:xfrm>
            <a:off x="11990250" y="6453425"/>
            <a:ext cx="3168000" cy="2916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050">
                <a:solidFill>
                  <a:schemeClr val="tx1"/>
                </a:solidFill>
                <a:latin typeface="Times New Roman" panose="02020603050405020304" pitchFamily="18" charset="0"/>
                <a:cs typeface="Times New Roman" panose="02020603050405020304" pitchFamily="18" charset="0"/>
              </a:rPr>
              <a:t>the circuit requirements for byte-serial data transfer are modest.   The byte-serial approach has other advantages too. For example, with only 15 lines dc isolation of the lines to avoid ground loops is not an expensive undertaking. Furthermore, translation hardware and software costs are minimized since many devices. particularly those involved with the human interface, process data on a character-serial basis.</a:t>
            </a:r>
          </a:p>
          <a:p>
            <a:endParaRPr lang="en-US" altLang="ja-JP" sz="1050">
              <a:solidFill>
                <a:schemeClr val="tx1"/>
              </a:solidFill>
              <a:latin typeface="Times New Roman" panose="02020603050405020304" pitchFamily="18" charset="0"/>
              <a:cs typeface="Times New Roman" panose="02020603050405020304" pitchFamily="18" charset="0"/>
            </a:endParaRPr>
          </a:p>
          <a:p>
            <a:r>
              <a:rPr kumimoji="1" lang="en-US" altLang="ja-JP" sz="1050" b="1">
                <a:solidFill>
                  <a:schemeClr val="tx1"/>
                </a:solidFill>
                <a:latin typeface="Arial" panose="020B0604020202020204" pitchFamily="34" charset="0"/>
                <a:cs typeface="Arial" panose="020B0604020202020204" pitchFamily="34" charset="0"/>
              </a:rPr>
              <a:t>Line Assignments</a:t>
            </a:r>
          </a:p>
          <a:p>
            <a:r>
              <a:rPr kumimoji="1" lang="en-US" altLang="ja-JP" sz="1050">
                <a:solidFill>
                  <a:schemeClr val="tx1"/>
                </a:solidFill>
                <a:latin typeface="Times New Roman" panose="02020603050405020304" pitchFamily="18" charset="0"/>
                <a:cs typeface="Times New Roman" panose="02020603050405020304" pitchFamily="18" charset="0"/>
              </a:rPr>
              <a:t>  The lines are summarized in Table 1. Eight of the 15 lines are reserved for data input/output (DIO1 through DIO8), allowing data to be transferred in 8-bit bytes. Eight lines accommodate the 8 data bits of the standard teletype 11-unit code and they accommodate the widely-used 7-bil ASCII code, leaving one bit that can be used as a parity bit</a:t>
            </a:r>
            <a:endParaRPr kumimoji="1" lang="ja-JP" altLang="en-US" sz="1050">
              <a:solidFill>
                <a:schemeClr val="tx1"/>
              </a:solidFill>
              <a:latin typeface="Times New Roman" panose="02020603050405020304" pitchFamily="18" charset="0"/>
              <a:cs typeface="Times New Roman" panose="02020603050405020304" pitchFamily="18" charset="0"/>
            </a:endParaRPr>
          </a:p>
        </p:txBody>
      </p:sp>
      <p:sp>
        <p:nvSpPr>
          <p:cNvPr id="7" name="正方形/長方形 6">
            <a:extLst>
              <a:ext uri="{FF2B5EF4-FFF2-40B4-BE49-F238E27FC236}">
                <a16:creationId xmlns:a16="http://schemas.microsoft.com/office/drawing/2014/main" id="{E9D1979B-EA42-ABA9-32C6-C20ACA5F3CE1}"/>
              </a:ext>
            </a:extLst>
          </p:cNvPr>
          <p:cNvSpPr/>
          <p:nvPr/>
        </p:nvSpPr>
        <p:spPr>
          <a:xfrm>
            <a:off x="3925389" y="6550025"/>
            <a:ext cx="3168000" cy="2916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ja-JP" altLang="en-US" sz="1050">
                <a:solidFill>
                  <a:schemeClr val="tx1"/>
                </a:solidFill>
                <a:latin typeface="メイリオ" panose="020B0604030504040204" pitchFamily="50" charset="-128"/>
                <a:ea typeface="メイリオ" panose="020B0604030504040204" pitchFamily="50" charset="-128"/>
              </a:rPr>
              <a:t>バイト・シリアル方式には他にも利点がある。例えば、グランド・ループを回避するための直流絶縁は</a:t>
            </a:r>
            <a:r>
              <a:rPr kumimoji="1" lang="en-US" altLang="ja-JP" sz="1050">
                <a:solidFill>
                  <a:schemeClr val="tx1"/>
                </a:solidFill>
                <a:latin typeface="メイリオ" panose="020B0604030504040204" pitchFamily="50" charset="-128"/>
                <a:ea typeface="メイリオ" panose="020B0604030504040204" pitchFamily="50" charset="-128"/>
              </a:rPr>
              <a:t>15</a:t>
            </a:r>
            <a:r>
              <a:rPr kumimoji="1" lang="ja-JP" altLang="en-US" sz="1050">
                <a:solidFill>
                  <a:schemeClr val="tx1"/>
                </a:solidFill>
                <a:latin typeface="メイリオ" panose="020B0604030504040204" pitchFamily="50" charset="-128"/>
                <a:ea typeface="メイリオ" panose="020B0604030504040204" pitchFamily="50" charset="-128"/>
              </a:rPr>
              <a:t>本だけであり、高価な作業ではない。さらに、多くのデバイス、特にヒューマン・インタフェースに関わる</a:t>
            </a:r>
            <a:r>
              <a:rPr lang="ja-JP" altLang="en-US" sz="1050">
                <a:solidFill>
                  <a:schemeClr val="tx1"/>
                </a:solidFill>
                <a:latin typeface="メイリオ" panose="020B0604030504040204" pitchFamily="50" charset="-128"/>
                <a:ea typeface="メイリオ" panose="020B0604030504040204" pitchFamily="50" charset="-128"/>
              </a:rPr>
              <a:t>機器</a:t>
            </a:r>
            <a:r>
              <a:rPr kumimoji="1" lang="ja-JP" altLang="en-US" sz="1050">
                <a:solidFill>
                  <a:schemeClr val="tx1"/>
                </a:solidFill>
                <a:latin typeface="メイリオ" panose="020B0604030504040204" pitchFamily="50" charset="-128"/>
                <a:ea typeface="メイリオ" panose="020B0604030504040204" pitchFamily="50" charset="-128"/>
              </a:rPr>
              <a:t>は、キャラクタ・シリアル・ベースでデータを処理するため、変換ハードウェアとソフトウェアの費用は最小限に抑えられ</a:t>
            </a:r>
            <a:r>
              <a:rPr lang="ja-JP" altLang="en-US" sz="1050">
                <a:solidFill>
                  <a:schemeClr val="tx1"/>
                </a:solidFill>
                <a:latin typeface="メイリオ" panose="020B0604030504040204" pitchFamily="50" charset="-128"/>
                <a:ea typeface="メイリオ" panose="020B0604030504040204" pitchFamily="50" charset="-128"/>
              </a:rPr>
              <a:t>る</a:t>
            </a:r>
            <a:r>
              <a:rPr kumimoji="1" lang="ja-JP" altLang="en-US" sz="1050">
                <a:solidFill>
                  <a:schemeClr val="tx1"/>
                </a:solidFill>
                <a:latin typeface="メイリオ" panose="020B0604030504040204" pitchFamily="50" charset="-128"/>
                <a:ea typeface="メイリオ" panose="020B0604030504040204" pitchFamily="50" charset="-128"/>
              </a:rPr>
              <a:t>。</a:t>
            </a:r>
            <a:endParaRPr kumimoji="1" lang="en-US" altLang="ja-JP" sz="1050">
              <a:solidFill>
                <a:schemeClr val="tx1"/>
              </a:solidFill>
              <a:latin typeface="メイリオ" panose="020B0604030504040204" pitchFamily="50" charset="-128"/>
              <a:ea typeface="メイリオ" panose="020B0604030504040204" pitchFamily="50" charset="-128"/>
            </a:endParaRPr>
          </a:p>
          <a:p>
            <a:endParaRPr lang="en-US" altLang="ja-JP" sz="1050">
              <a:solidFill>
                <a:schemeClr val="tx1"/>
              </a:solidFill>
              <a:latin typeface="メイリオ" panose="020B0604030504040204" pitchFamily="50" charset="-128"/>
              <a:ea typeface="メイリオ" panose="020B0604030504040204" pitchFamily="50" charset="-128"/>
            </a:endParaRPr>
          </a:p>
          <a:p>
            <a:r>
              <a:rPr kumimoji="1" lang="ja-JP" altLang="en-US" sz="1050" b="1">
                <a:solidFill>
                  <a:schemeClr val="tx1"/>
                </a:solidFill>
                <a:latin typeface="メイリオ" panose="020B0604030504040204" pitchFamily="50" charset="-128"/>
                <a:ea typeface="メイリオ" panose="020B0604030504040204" pitchFamily="50" charset="-128"/>
              </a:rPr>
              <a:t>信号線の割り当て</a:t>
            </a:r>
            <a:endParaRPr kumimoji="1" lang="en-US" altLang="ja-JP" sz="1050" b="1">
              <a:solidFill>
                <a:schemeClr val="tx1"/>
              </a:solidFill>
              <a:latin typeface="メイリオ" panose="020B0604030504040204" pitchFamily="50" charset="-128"/>
              <a:ea typeface="メイリオ" panose="020B0604030504040204" pitchFamily="50" charset="-128"/>
            </a:endParaRPr>
          </a:p>
          <a:p>
            <a:r>
              <a:rPr kumimoji="1" lang="ja-JP" altLang="en-US" sz="1050">
                <a:solidFill>
                  <a:schemeClr val="tx1"/>
                </a:solidFill>
                <a:latin typeface="メイリオ" panose="020B0604030504040204" pitchFamily="50" charset="-128"/>
                <a:ea typeface="メイリオ" panose="020B0604030504040204" pitchFamily="50" charset="-128"/>
              </a:rPr>
              <a:t>  信号線は表</a:t>
            </a:r>
            <a:r>
              <a:rPr kumimoji="1" lang="en-US" altLang="ja-JP" sz="1050">
                <a:solidFill>
                  <a:schemeClr val="tx1"/>
                </a:solidFill>
                <a:latin typeface="メイリオ" panose="020B0604030504040204" pitchFamily="50" charset="-128"/>
                <a:ea typeface="メイリオ" panose="020B0604030504040204" pitchFamily="50" charset="-128"/>
              </a:rPr>
              <a:t>1</a:t>
            </a:r>
            <a:r>
              <a:rPr kumimoji="1" lang="ja-JP" altLang="en-US" sz="1050">
                <a:solidFill>
                  <a:schemeClr val="tx1"/>
                </a:solidFill>
                <a:latin typeface="メイリオ" panose="020B0604030504040204" pitchFamily="50" charset="-128"/>
                <a:ea typeface="メイリオ" panose="020B0604030504040204" pitchFamily="50" charset="-128"/>
              </a:rPr>
              <a:t>にまとめられている。</a:t>
            </a:r>
            <a:r>
              <a:rPr kumimoji="1" lang="en-US" altLang="ja-JP" sz="1050">
                <a:solidFill>
                  <a:schemeClr val="tx1"/>
                </a:solidFill>
                <a:latin typeface="メイリオ" panose="020B0604030504040204" pitchFamily="50" charset="-128"/>
                <a:ea typeface="メイリオ" panose="020B0604030504040204" pitchFamily="50" charset="-128"/>
              </a:rPr>
              <a:t>15</a:t>
            </a:r>
            <a:r>
              <a:rPr kumimoji="1" lang="ja-JP" altLang="en-US" sz="1050">
                <a:solidFill>
                  <a:schemeClr val="tx1"/>
                </a:solidFill>
                <a:latin typeface="メイリオ" panose="020B0604030504040204" pitchFamily="50" charset="-128"/>
                <a:ea typeface="メイリオ" panose="020B0604030504040204" pitchFamily="50" charset="-128"/>
              </a:rPr>
              <a:t>本のうち</a:t>
            </a:r>
            <a:r>
              <a:rPr kumimoji="1" lang="en-US" altLang="ja-JP" sz="1050">
                <a:solidFill>
                  <a:schemeClr val="tx1"/>
                </a:solidFill>
                <a:latin typeface="メイリオ" panose="020B0604030504040204" pitchFamily="50" charset="-128"/>
                <a:ea typeface="メイリオ" panose="020B0604030504040204" pitchFamily="50" charset="-128"/>
              </a:rPr>
              <a:t>8</a:t>
            </a:r>
            <a:r>
              <a:rPr kumimoji="1" lang="ja-JP" altLang="en-US" sz="1050">
                <a:solidFill>
                  <a:schemeClr val="tx1"/>
                </a:solidFill>
                <a:latin typeface="メイリオ" panose="020B0604030504040204" pitchFamily="50" charset="-128"/>
                <a:ea typeface="メイリオ" panose="020B0604030504040204" pitchFamily="50" charset="-128"/>
              </a:rPr>
              <a:t>本はデータ入出力用（</a:t>
            </a:r>
            <a:r>
              <a:rPr kumimoji="1" lang="en-US" altLang="ja-JP" sz="1050">
                <a:solidFill>
                  <a:schemeClr val="tx1"/>
                </a:solidFill>
                <a:latin typeface="メイリオ" panose="020B0604030504040204" pitchFamily="50" charset="-128"/>
                <a:ea typeface="メイリオ" panose="020B0604030504040204" pitchFamily="50" charset="-128"/>
              </a:rPr>
              <a:t>DIO1</a:t>
            </a:r>
            <a:r>
              <a:rPr kumimoji="1" lang="ja-JP" altLang="en-US" sz="1050">
                <a:solidFill>
                  <a:schemeClr val="tx1"/>
                </a:solidFill>
                <a:latin typeface="メイリオ" panose="020B0604030504040204" pitchFamily="50" charset="-128"/>
                <a:ea typeface="メイリオ" panose="020B0604030504040204" pitchFamily="50" charset="-128"/>
              </a:rPr>
              <a:t>～</a:t>
            </a:r>
            <a:r>
              <a:rPr kumimoji="1" lang="en-US" altLang="ja-JP" sz="1050">
                <a:solidFill>
                  <a:schemeClr val="tx1"/>
                </a:solidFill>
                <a:latin typeface="メイリオ" panose="020B0604030504040204" pitchFamily="50" charset="-128"/>
                <a:ea typeface="メイリオ" panose="020B0604030504040204" pitchFamily="50" charset="-128"/>
              </a:rPr>
              <a:t>DIO8</a:t>
            </a:r>
            <a:r>
              <a:rPr kumimoji="1" lang="ja-JP" altLang="en-US" sz="1050">
                <a:solidFill>
                  <a:schemeClr val="tx1"/>
                </a:solidFill>
                <a:latin typeface="メイリオ" panose="020B0604030504040204" pitchFamily="50" charset="-128"/>
                <a:ea typeface="メイリオ" panose="020B0604030504040204" pitchFamily="50" charset="-128"/>
              </a:rPr>
              <a:t>）として割り当てられており、</a:t>
            </a:r>
            <a:r>
              <a:rPr kumimoji="1" lang="en-US" altLang="ja-JP" sz="1050">
                <a:solidFill>
                  <a:schemeClr val="tx1"/>
                </a:solidFill>
                <a:latin typeface="メイリオ" panose="020B0604030504040204" pitchFamily="50" charset="-128"/>
                <a:ea typeface="メイリオ" panose="020B0604030504040204" pitchFamily="50" charset="-128"/>
              </a:rPr>
              <a:t>8</a:t>
            </a:r>
            <a:r>
              <a:rPr kumimoji="1" lang="ja-JP" altLang="en-US" sz="1050">
                <a:solidFill>
                  <a:schemeClr val="tx1"/>
                </a:solidFill>
                <a:latin typeface="メイリオ" panose="020B0604030504040204" pitchFamily="50" charset="-128"/>
                <a:ea typeface="メイリオ" panose="020B0604030504040204" pitchFamily="50" charset="-128"/>
              </a:rPr>
              <a:t>ビット・バイトでのデータ転送が可能である。</a:t>
            </a:r>
            <a:r>
              <a:rPr kumimoji="1" lang="en-US" altLang="ja-JP" sz="1050">
                <a:solidFill>
                  <a:schemeClr val="tx1"/>
                </a:solidFill>
                <a:latin typeface="メイリオ" panose="020B0604030504040204" pitchFamily="50" charset="-128"/>
                <a:ea typeface="メイリオ" panose="020B0604030504040204" pitchFamily="50" charset="-128"/>
              </a:rPr>
              <a:t>8</a:t>
            </a:r>
            <a:r>
              <a:rPr kumimoji="1" lang="ja-JP" altLang="en-US" sz="1050">
                <a:solidFill>
                  <a:schemeClr val="tx1"/>
                </a:solidFill>
                <a:latin typeface="メイリオ" panose="020B0604030504040204" pitchFamily="50" charset="-128"/>
                <a:ea typeface="メイリオ" panose="020B0604030504040204" pitchFamily="50" charset="-128"/>
              </a:rPr>
              <a:t>本のラインは、標準的なテレタイプの</a:t>
            </a:r>
            <a:r>
              <a:rPr kumimoji="1" lang="en-US" altLang="ja-JP" sz="1050">
                <a:solidFill>
                  <a:schemeClr val="tx1"/>
                </a:solidFill>
                <a:latin typeface="メイリオ" panose="020B0604030504040204" pitchFamily="50" charset="-128"/>
                <a:ea typeface="メイリオ" panose="020B0604030504040204" pitchFamily="50" charset="-128"/>
              </a:rPr>
              <a:t>11</a:t>
            </a:r>
            <a:r>
              <a:rPr kumimoji="1" lang="ja-JP" altLang="en-US" sz="1050">
                <a:solidFill>
                  <a:schemeClr val="tx1"/>
                </a:solidFill>
                <a:latin typeface="メイリオ" panose="020B0604030504040204" pitchFamily="50" charset="-128"/>
                <a:ea typeface="メイリオ" panose="020B0604030504040204" pitchFamily="50" charset="-128"/>
              </a:rPr>
              <a:t>単位コードの</a:t>
            </a:r>
            <a:r>
              <a:rPr kumimoji="1" lang="en-US" altLang="ja-JP" sz="1050">
                <a:solidFill>
                  <a:schemeClr val="tx1"/>
                </a:solidFill>
                <a:latin typeface="メイリオ" panose="020B0604030504040204" pitchFamily="50" charset="-128"/>
                <a:ea typeface="メイリオ" panose="020B0604030504040204" pitchFamily="50" charset="-128"/>
              </a:rPr>
              <a:t>8</a:t>
            </a:r>
            <a:r>
              <a:rPr kumimoji="1" lang="ja-JP" altLang="en-US" sz="1050">
                <a:solidFill>
                  <a:schemeClr val="tx1"/>
                </a:solidFill>
                <a:latin typeface="メイリオ" panose="020B0604030504040204" pitchFamily="50" charset="-128"/>
                <a:ea typeface="メイリオ" panose="020B0604030504040204" pitchFamily="50" charset="-128"/>
              </a:rPr>
              <a:t>データビットを収容し、広く使われている</a:t>
            </a:r>
            <a:r>
              <a:rPr kumimoji="1" lang="en-US" altLang="ja-JP" sz="1050">
                <a:solidFill>
                  <a:schemeClr val="tx1"/>
                </a:solidFill>
                <a:latin typeface="メイリオ" panose="020B0604030504040204" pitchFamily="50" charset="-128"/>
                <a:ea typeface="メイリオ" panose="020B0604030504040204" pitchFamily="50" charset="-128"/>
              </a:rPr>
              <a:t>7</a:t>
            </a:r>
            <a:r>
              <a:rPr kumimoji="1" lang="ja-JP" altLang="en-US" sz="1050">
                <a:solidFill>
                  <a:schemeClr val="tx1"/>
                </a:solidFill>
                <a:latin typeface="メイリオ" panose="020B0604030504040204" pitchFamily="50" charset="-128"/>
                <a:ea typeface="メイリオ" panose="020B0604030504040204" pitchFamily="50" charset="-128"/>
              </a:rPr>
              <a:t>ビットの</a:t>
            </a:r>
            <a:r>
              <a:rPr kumimoji="1" lang="en-US" altLang="ja-JP" sz="1050">
                <a:solidFill>
                  <a:schemeClr val="tx1"/>
                </a:solidFill>
                <a:latin typeface="メイリオ" panose="020B0604030504040204" pitchFamily="50" charset="-128"/>
                <a:ea typeface="メイリオ" panose="020B0604030504040204" pitchFamily="50" charset="-128"/>
              </a:rPr>
              <a:t>ASCII</a:t>
            </a:r>
            <a:r>
              <a:rPr kumimoji="1" lang="ja-JP" altLang="en-US" sz="1050">
                <a:solidFill>
                  <a:schemeClr val="tx1"/>
                </a:solidFill>
                <a:latin typeface="メイリオ" panose="020B0604030504040204" pitchFamily="50" charset="-128"/>
                <a:ea typeface="メイリオ" panose="020B0604030504040204" pitchFamily="50" charset="-128"/>
              </a:rPr>
              <a:t>コードを収容し、ノイズの多い経路を通ってデータを伝送する必要がある場合にパリティビットとして</a:t>
            </a:r>
          </a:p>
        </p:txBody>
      </p:sp>
      <p:sp>
        <p:nvSpPr>
          <p:cNvPr id="8" name="正方形/長方形 7">
            <a:extLst>
              <a:ext uri="{FF2B5EF4-FFF2-40B4-BE49-F238E27FC236}">
                <a16:creationId xmlns:a16="http://schemas.microsoft.com/office/drawing/2014/main" id="{0918AF8F-AD45-F16E-525D-AF25965C5BDB}"/>
              </a:ext>
            </a:extLst>
          </p:cNvPr>
          <p:cNvSpPr/>
          <p:nvPr/>
        </p:nvSpPr>
        <p:spPr>
          <a:xfrm>
            <a:off x="8625682" y="4873625"/>
            <a:ext cx="3168000" cy="61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800">
                <a:solidFill>
                  <a:schemeClr val="tx1"/>
                </a:solidFill>
                <a:latin typeface="Times New Roman" panose="02020603050405020304" pitchFamily="18" charset="0"/>
                <a:cs typeface="Times New Roman" panose="02020603050405020304" pitchFamily="18" charset="0"/>
              </a:rPr>
              <a:t>Fig. 1. </a:t>
            </a:r>
            <a:r>
              <a:rPr kumimoji="1" lang="en-US" altLang="ja-JP" sz="800" i="1">
                <a:solidFill>
                  <a:schemeClr val="bg1">
                    <a:lumMod val="50000"/>
                  </a:schemeClr>
                </a:solidFill>
                <a:latin typeface="Arial" panose="020B0604020202020204" pitchFamily="34" charset="0"/>
                <a:cs typeface="Arial" panose="020B0604020202020204" pitchFamily="34" charset="0"/>
              </a:rPr>
              <a:t>Interconnecting cables used with interface system have dual connectors. These can be stacked to accommo date variety of physical layouts by allowing more than one cable  to be allached  to any  device</a:t>
            </a:r>
            <a:endParaRPr kumimoji="1" lang="ja-JP" altLang="en-US" sz="800" i="1">
              <a:solidFill>
                <a:schemeClr val="bg1">
                  <a:lumMod val="50000"/>
                </a:schemeClr>
              </a:solidFill>
              <a:latin typeface="Arial" panose="020B0604020202020204" pitchFamily="34" charset="0"/>
              <a:cs typeface="Arial" panose="020B0604020202020204" pitchFamily="34" charset="0"/>
            </a:endParaRPr>
          </a:p>
        </p:txBody>
      </p:sp>
      <p:sp>
        <p:nvSpPr>
          <p:cNvPr id="9" name="正方形/長方形 8">
            <a:extLst>
              <a:ext uri="{FF2B5EF4-FFF2-40B4-BE49-F238E27FC236}">
                <a16:creationId xmlns:a16="http://schemas.microsoft.com/office/drawing/2014/main" id="{82AEAC3A-A338-625E-62F7-1BFD85D06E8C}"/>
              </a:ext>
            </a:extLst>
          </p:cNvPr>
          <p:cNvSpPr/>
          <p:nvPr/>
        </p:nvSpPr>
        <p:spPr>
          <a:xfrm>
            <a:off x="704850" y="4873625"/>
            <a:ext cx="3168000" cy="61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ja-JP" altLang="en-US" sz="800">
                <a:solidFill>
                  <a:schemeClr val="tx1"/>
                </a:solidFill>
                <a:latin typeface="メイリオ" panose="020B0604030504040204" pitchFamily="50" charset="-128"/>
                <a:ea typeface="メイリオ" panose="020B0604030504040204" pitchFamily="50" charset="-128"/>
              </a:rPr>
              <a:t>図</a:t>
            </a:r>
            <a:r>
              <a:rPr kumimoji="1" lang="en-US" altLang="ja-JP" sz="800">
                <a:solidFill>
                  <a:schemeClr val="tx1"/>
                </a:solidFill>
                <a:latin typeface="メイリオ" panose="020B0604030504040204" pitchFamily="50" charset="-128"/>
                <a:ea typeface="メイリオ" panose="020B0604030504040204" pitchFamily="50" charset="-128"/>
              </a:rPr>
              <a:t>1. </a:t>
            </a:r>
            <a:r>
              <a:rPr kumimoji="1" lang="ja-JP" altLang="en-US" sz="800">
                <a:solidFill>
                  <a:schemeClr val="bg1">
                    <a:lumMod val="50000"/>
                  </a:schemeClr>
                </a:solidFill>
                <a:latin typeface="メイリオ" panose="020B0604030504040204" pitchFamily="50" charset="-128"/>
                <a:ea typeface="メイリオ" panose="020B0604030504040204" pitchFamily="50" charset="-128"/>
              </a:rPr>
              <a:t>インタフェースシステムで使用される相互接続ケーブルにはデュアルコネクターが採用されている。これらのケーブルは、さまざまな物理的レイアウトに対応するために積み重ねることができる。</a:t>
            </a:r>
          </a:p>
        </p:txBody>
      </p:sp>
      <p:sp>
        <p:nvSpPr>
          <p:cNvPr id="10" name="正方形/長方形 9">
            <a:extLst>
              <a:ext uri="{FF2B5EF4-FFF2-40B4-BE49-F238E27FC236}">
                <a16:creationId xmlns:a16="http://schemas.microsoft.com/office/drawing/2014/main" id="{97205CA2-C72B-317A-F90B-EE8E8BE22E64}"/>
              </a:ext>
            </a:extLst>
          </p:cNvPr>
          <p:cNvSpPr/>
          <p:nvPr/>
        </p:nvSpPr>
        <p:spPr>
          <a:xfrm>
            <a:off x="11982450" y="5864225"/>
            <a:ext cx="3168000" cy="61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800">
                <a:solidFill>
                  <a:schemeClr val="tx1"/>
                </a:solidFill>
                <a:latin typeface="Times New Roman" panose="02020603050405020304" pitchFamily="18" charset="0"/>
                <a:cs typeface="Times New Roman" panose="02020603050405020304" pitchFamily="18" charset="0"/>
              </a:rPr>
              <a:t>Fig. 2. </a:t>
            </a:r>
            <a:r>
              <a:rPr kumimoji="1" lang="en-US" altLang="ja-JP" sz="800" i="1">
                <a:solidFill>
                  <a:schemeClr val="bg1">
                    <a:lumMod val="50000"/>
                  </a:schemeClr>
                </a:solidFill>
                <a:latin typeface="Arial" panose="020B0604020202020204" pitchFamily="34" charset="0"/>
                <a:cs typeface="Arial" panose="020B0604020202020204" pitchFamily="34" charset="0"/>
              </a:rPr>
              <a:t>Typical interface bus system communications network. lnformation flow is bi-directional. Because of parallel connection, any device is potentially able to communicate directly with any other.</a:t>
            </a:r>
            <a:endParaRPr kumimoji="1" lang="ja-JP" altLang="en-US" sz="800" i="1">
              <a:solidFill>
                <a:schemeClr val="bg1">
                  <a:lumMod val="50000"/>
                </a:schemeClr>
              </a:solidFill>
              <a:latin typeface="Arial" panose="020B0604020202020204" pitchFamily="34" charset="0"/>
              <a:cs typeface="Arial" panose="020B0604020202020204" pitchFamily="34" charset="0"/>
            </a:endParaRPr>
          </a:p>
        </p:txBody>
      </p:sp>
      <p:sp>
        <p:nvSpPr>
          <p:cNvPr id="11" name="正方形/長方形 10">
            <a:extLst>
              <a:ext uri="{FF2B5EF4-FFF2-40B4-BE49-F238E27FC236}">
                <a16:creationId xmlns:a16="http://schemas.microsoft.com/office/drawing/2014/main" id="{7B1F8A1A-0E5A-0E72-8864-39073916571B}"/>
              </a:ext>
            </a:extLst>
          </p:cNvPr>
          <p:cNvSpPr/>
          <p:nvPr/>
        </p:nvSpPr>
        <p:spPr>
          <a:xfrm>
            <a:off x="3905250" y="5864225"/>
            <a:ext cx="3168000" cy="61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ja-JP" altLang="en-US" sz="800">
                <a:solidFill>
                  <a:schemeClr val="tx1"/>
                </a:solidFill>
                <a:latin typeface="メイリオ" panose="020B0604030504040204" pitchFamily="50" charset="-128"/>
                <a:ea typeface="メイリオ" panose="020B0604030504040204" pitchFamily="50" charset="-128"/>
              </a:rPr>
              <a:t>図</a:t>
            </a:r>
            <a:r>
              <a:rPr lang="en-US" altLang="ja-JP" sz="800">
                <a:solidFill>
                  <a:schemeClr val="tx1"/>
                </a:solidFill>
                <a:latin typeface="メイリオ" panose="020B0604030504040204" pitchFamily="50" charset="-128"/>
                <a:ea typeface="メイリオ" panose="020B0604030504040204" pitchFamily="50" charset="-128"/>
              </a:rPr>
              <a:t>2</a:t>
            </a:r>
            <a:r>
              <a:rPr kumimoji="1" lang="en-US" altLang="ja-JP" sz="800">
                <a:solidFill>
                  <a:schemeClr val="tx1"/>
                </a:solidFill>
                <a:latin typeface="メイリオ" panose="020B0604030504040204" pitchFamily="50" charset="-128"/>
                <a:ea typeface="メイリオ" panose="020B0604030504040204" pitchFamily="50" charset="-128"/>
              </a:rPr>
              <a:t>. </a:t>
            </a:r>
            <a:r>
              <a:rPr kumimoji="1" lang="ja-JP" altLang="en-US" sz="800">
                <a:solidFill>
                  <a:schemeClr val="bg1">
                    <a:lumMod val="50000"/>
                  </a:schemeClr>
                </a:solidFill>
                <a:latin typeface="メイリオ" panose="020B0604030504040204" pitchFamily="50" charset="-128"/>
                <a:ea typeface="メイリオ" panose="020B0604030504040204" pitchFamily="50" charset="-128"/>
              </a:rPr>
              <a:t>典型的なインタフェース・バス・システムの通信ネットワーク。情報の流れは双方向である。並列接続のため、どの機器も他の機器と直接通信できる可能性がある。</a:t>
            </a:r>
          </a:p>
        </p:txBody>
      </p:sp>
      <p:pic>
        <p:nvPicPr>
          <p:cNvPr id="14" name="図 13">
            <a:extLst>
              <a:ext uri="{FF2B5EF4-FFF2-40B4-BE49-F238E27FC236}">
                <a16:creationId xmlns:a16="http://schemas.microsoft.com/office/drawing/2014/main" id="{8DF2F8FB-D220-F559-7085-CCAEAFD34D01}"/>
              </a:ext>
            </a:extLst>
          </p:cNvPr>
          <p:cNvPicPr>
            <a:picLocks noChangeAspect="1"/>
          </p:cNvPicPr>
          <p:nvPr/>
        </p:nvPicPr>
        <p:blipFill>
          <a:blip r:embed="rId4"/>
          <a:stretch>
            <a:fillRect/>
          </a:stretch>
        </p:blipFill>
        <p:spPr>
          <a:xfrm>
            <a:off x="704850" y="1035530"/>
            <a:ext cx="3066667" cy="3838095"/>
          </a:xfrm>
          <a:prstGeom prst="rect">
            <a:avLst/>
          </a:prstGeom>
          <a:ln>
            <a:noFill/>
          </a:ln>
        </p:spPr>
      </p:pic>
      <p:sp>
        <p:nvSpPr>
          <p:cNvPr id="15" name="正方形/長方形 14">
            <a:extLst>
              <a:ext uri="{FF2B5EF4-FFF2-40B4-BE49-F238E27FC236}">
                <a16:creationId xmlns:a16="http://schemas.microsoft.com/office/drawing/2014/main" id="{2A6AB23A-6732-85E9-8D53-E06468E043E6}"/>
              </a:ext>
            </a:extLst>
          </p:cNvPr>
          <p:cNvSpPr/>
          <p:nvPr/>
        </p:nvSpPr>
        <p:spPr>
          <a:xfrm>
            <a:off x="4225952" y="1186915"/>
            <a:ext cx="648000" cy="1008000"/>
          </a:xfrm>
          <a:prstGeom prst="rect">
            <a:avLst/>
          </a:prstGeom>
          <a:solidFill>
            <a:srgbClr val="B5A187"/>
          </a:solidFill>
          <a:ln w="12700">
            <a:solidFill>
              <a:srgbClr val="ABAC8D"/>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endParaRPr kumimoji="1" lang="en-US" altLang="ja-JP" sz="600" b="1">
              <a:latin typeface="メイリオ" panose="020B0604030504040204" pitchFamily="50" charset="-128"/>
              <a:ea typeface="メイリオ" panose="020B0604030504040204" pitchFamily="50" charset="-128"/>
              <a:cs typeface="Arial" panose="020B0604020202020204" pitchFamily="34" charset="0"/>
            </a:endParaRPr>
          </a:p>
          <a:p>
            <a:pPr algn="ctr"/>
            <a:endParaRPr lang="en-US" altLang="ja-JP" sz="600" b="1">
              <a:latin typeface="メイリオ" panose="020B0604030504040204" pitchFamily="50" charset="-128"/>
              <a:ea typeface="メイリオ" panose="020B0604030504040204" pitchFamily="50" charset="-128"/>
              <a:cs typeface="Arial" panose="020B0604020202020204" pitchFamily="34" charset="0"/>
            </a:endParaRPr>
          </a:p>
          <a:p>
            <a:pPr algn="ctr"/>
            <a:r>
              <a:rPr lang="ja-JP" altLang="en-US" sz="600" b="1">
                <a:latin typeface="メイリオ" panose="020B0604030504040204" pitchFamily="50" charset="-128"/>
                <a:ea typeface="メイリオ" panose="020B0604030504040204" pitchFamily="50" charset="-128"/>
                <a:cs typeface="Arial" panose="020B0604020202020204" pitchFamily="34" charset="0"/>
              </a:rPr>
              <a:t>カードリーダ</a:t>
            </a:r>
            <a:endParaRPr kumimoji="1" lang="en-US" altLang="ja-JP" sz="600" b="1">
              <a:latin typeface="メイリオ" panose="020B0604030504040204" pitchFamily="50" charset="-128"/>
              <a:ea typeface="メイリオ" panose="020B0604030504040204" pitchFamily="50" charset="-128"/>
              <a:cs typeface="Arial" panose="020B0604020202020204" pitchFamily="34" charset="0"/>
            </a:endParaRPr>
          </a:p>
          <a:p>
            <a:pPr algn="ctr"/>
            <a:endParaRPr kumimoji="1" lang="en-US" altLang="ja-JP" sz="600" b="1">
              <a:latin typeface="メイリオ" panose="020B0604030504040204" pitchFamily="50" charset="-128"/>
              <a:ea typeface="メイリオ" panose="020B0604030504040204" pitchFamily="50" charset="-128"/>
              <a:cs typeface="Arial" panose="020B0604020202020204" pitchFamily="34" charset="0"/>
            </a:endParaRPr>
          </a:p>
          <a:p>
            <a:pPr algn="ctr"/>
            <a:endParaRPr kumimoji="1" lang="en-US" altLang="ja-JP" sz="600" b="1">
              <a:latin typeface="メイリオ" panose="020B0604030504040204" pitchFamily="50" charset="-128"/>
              <a:ea typeface="メイリオ" panose="020B0604030504040204" pitchFamily="50" charset="-128"/>
              <a:cs typeface="Arial" panose="020B0604020202020204" pitchFamily="34" charset="0"/>
            </a:endParaRPr>
          </a:p>
          <a:p>
            <a:pPr algn="ctr"/>
            <a:r>
              <a:rPr lang="en-US" altLang="ja-JP" sz="600" b="1">
                <a:latin typeface="メイリオ" panose="020B0604030504040204" pitchFamily="50" charset="-128"/>
                <a:ea typeface="メイリオ" panose="020B0604030504040204" pitchFamily="50" charset="-128"/>
                <a:cs typeface="Arial" panose="020B0604020202020204" pitchFamily="34" charset="0"/>
              </a:rPr>
              <a:t>(</a:t>
            </a:r>
            <a:r>
              <a:rPr lang="ja-JP" altLang="en-US" sz="600" b="1">
                <a:latin typeface="メイリオ" panose="020B0604030504040204" pitchFamily="50" charset="-128"/>
                <a:ea typeface="メイリオ" panose="020B0604030504040204" pitchFamily="50" charset="-128"/>
                <a:cs typeface="Arial" panose="020B0604020202020204" pitchFamily="34" charset="0"/>
              </a:rPr>
              <a:t>コントローラ</a:t>
            </a:r>
            <a:r>
              <a:rPr lang="en-US" altLang="ja-JP" sz="600" b="1">
                <a:latin typeface="メイリオ" panose="020B0604030504040204" pitchFamily="50" charset="-128"/>
                <a:ea typeface="メイリオ" panose="020B0604030504040204" pitchFamily="50" charset="-128"/>
                <a:cs typeface="Arial" panose="020B0604020202020204" pitchFamily="34" charset="0"/>
              </a:rPr>
              <a:t>)</a:t>
            </a:r>
            <a:endParaRPr kumimoji="1" lang="en-US" altLang="ja-JP" sz="600" b="1">
              <a:latin typeface="メイリオ" panose="020B0604030504040204" pitchFamily="50" charset="-128"/>
              <a:ea typeface="メイリオ" panose="020B0604030504040204" pitchFamily="50" charset="-128"/>
              <a:cs typeface="Arial" panose="020B0604020202020204" pitchFamily="34" charset="0"/>
            </a:endParaRPr>
          </a:p>
        </p:txBody>
      </p:sp>
      <p:sp>
        <p:nvSpPr>
          <p:cNvPr id="16" name="正方形/長方形 15">
            <a:extLst>
              <a:ext uri="{FF2B5EF4-FFF2-40B4-BE49-F238E27FC236}">
                <a16:creationId xmlns:a16="http://schemas.microsoft.com/office/drawing/2014/main" id="{0509C036-646A-8297-C1B3-AC1BFB7875E6}"/>
              </a:ext>
            </a:extLst>
          </p:cNvPr>
          <p:cNvSpPr/>
          <p:nvPr/>
        </p:nvSpPr>
        <p:spPr>
          <a:xfrm>
            <a:off x="4225952" y="2311319"/>
            <a:ext cx="648000" cy="1008000"/>
          </a:xfrm>
          <a:prstGeom prst="rect">
            <a:avLst/>
          </a:prstGeom>
          <a:solidFill>
            <a:srgbClr val="B5A187"/>
          </a:solidFill>
          <a:ln w="12700">
            <a:solidFill>
              <a:srgbClr val="ABAC8D"/>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endParaRPr kumimoji="1" lang="en-US" altLang="ja-JP" sz="600" b="1">
              <a:latin typeface="メイリオ" panose="020B0604030504040204" pitchFamily="50" charset="-128"/>
              <a:ea typeface="メイリオ" panose="020B0604030504040204" pitchFamily="50" charset="-128"/>
              <a:cs typeface="Arial" panose="020B0604020202020204" pitchFamily="34" charset="0"/>
            </a:endParaRPr>
          </a:p>
          <a:p>
            <a:pPr algn="ctr"/>
            <a:endParaRPr lang="en-US" altLang="ja-JP" sz="600" b="1">
              <a:latin typeface="メイリオ" panose="020B0604030504040204" pitchFamily="50" charset="-128"/>
              <a:ea typeface="メイリオ" panose="020B0604030504040204" pitchFamily="50" charset="-128"/>
              <a:cs typeface="Arial" panose="020B0604020202020204" pitchFamily="34" charset="0"/>
            </a:endParaRPr>
          </a:p>
          <a:p>
            <a:pPr algn="ctr"/>
            <a:r>
              <a:rPr kumimoji="1" lang="ja-JP" altLang="en-US" sz="600" b="1">
                <a:latin typeface="メイリオ" panose="020B0604030504040204" pitchFamily="50" charset="-128"/>
                <a:ea typeface="メイリオ" panose="020B0604030504040204" pitchFamily="50" charset="-128"/>
                <a:cs typeface="Arial" panose="020B0604020202020204" pitchFamily="34" charset="0"/>
              </a:rPr>
              <a:t>計測機器</a:t>
            </a:r>
            <a:endParaRPr kumimoji="1" lang="en-US" altLang="ja-JP" sz="600" b="1">
              <a:latin typeface="メイリオ" panose="020B0604030504040204" pitchFamily="50" charset="-128"/>
              <a:ea typeface="メイリオ" panose="020B0604030504040204" pitchFamily="50" charset="-128"/>
              <a:cs typeface="Arial" panose="020B0604020202020204" pitchFamily="34" charset="0"/>
            </a:endParaRPr>
          </a:p>
          <a:p>
            <a:pPr algn="ctr"/>
            <a:endParaRPr lang="en-US" altLang="ja-JP" sz="600" b="1">
              <a:latin typeface="メイリオ" panose="020B0604030504040204" pitchFamily="50" charset="-128"/>
              <a:ea typeface="メイリオ" panose="020B0604030504040204" pitchFamily="50" charset="-128"/>
              <a:cs typeface="Arial" panose="020B0604020202020204" pitchFamily="34" charset="0"/>
            </a:endParaRPr>
          </a:p>
          <a:p>
            <a:pPr algn="ctr"/>
            <a:endParaRPr kumimoji="1" lang="en-US" altLang="ja-JP" sz="600" b="1">
              <a:latin typeface="メイリオ" panose="020B0604030504040204" pitchFamily="50" charset="-128"/>
              <a:ea typeface="メイリオ" panose="020B0604030504040204" pitchFamily="50" charset="-128"/>
              <a:cs typeface="Arial" panose="020B0604020202020204" pitchFamily="34" charset="0"/>
            </a:endParaRPr>
          </a:p>
          <a:p>
            <a:pPr algn="ctr"/>
            <a:r>
              <a:rPr lang="en-US" altLang="ja-JP" sz="600" b="1">
                <a:latin typeface="メイリオ" panose="020B0604030504040204" pitchFamily="50" charset="-128"/>
                <a:ea typeface="メイリオ" panose="020B0604030504040204" pitchFamily="50" charset="-128"/>
                <a:cs typeface="Arial" panose="020B0604020202020204" pitchFamily="34" charset="0"/>
              </a:rPr>
              <a:t>(</a:t>
            </a:r>
            <a:r>
              <a:rPr lang="ja-JP" altLang="en-US" sz="600" b="1">
                <a:latin typeface="メイリオ" panose="020B0604030504040204" pitchFamily="50" charset="-128"/>
                <a:ea typeface="メイリオ" panose="020B0604030504040204" pitchFamily="50" charset="-128"/>
                <a:cs typeface="Arial" panose="020B0604020202020204" pitchFamily="34" charset="0"/>
              </a:rPr>
              <a:t>トーカ</a:t>
            </a:r>
            <a:r>
              <a:rPr lang="en-US" altLang="ja-JP" sz="600" b="1">
                <a:latin typeface="メイリオ" panose="020B0604030504040204" pitchFamily="50" charset="-128"/>
                <a:ea typeface="メイリオ" panose="020B0604030504040204" pitchFamily="50" charset="-128"/>
                <a:cs typeface="Arial" panose="020B0604020202020204" pitchFamily="34" charset="0"/>
              </a:rPr>
              <a:t>)</a:t>
            </a:r>
            <a:endParaRPr kumimoji="1" lang="en-US" altLang="ja-JP" sz="600" b="1">
              <a:latin typeface="メイリオ" panose="020B0604030504040204" pitchFamily="50" charset="-128"/>
              <a:ea typeface="メイリオ" panose="020B0604030504040204" pitchFamily="50" charset="-128"/>
              <a:cs typeface="Arial" panose="020B0604020202020204" pitchFamily="34" charset="0"/>
            </a:endParaRPr>
          </a:p>
        </p:txBody>
      </p:sp>
      <p:sp>
        <p:nvSpPr>
          <p:cNvPr id="17" name="正方形/長方形 16">
            <a:extLst>
              <a:ext uri="{FF2B5EF4-FFF2-40B4-BE49-F238E27FC236}">
                <a16:creationId xmlns:a16="http://schemas.microsoft.com/office/drawing/2014/main" id="{21067166-695B-24E1-36E0-528DDE802D69}"/>
              </a:ext>
            </a:extLst>
          </p:cNvPr>
          <p:cNvSpPr/>
          <p:nvPr/>
        </p:nvSpPr>
        <p:spPr>
          <a:xfrm>
            <a:off x="4225952" y="3421017"/>
            <a:ext cx="648000" cy="1008000"/>
          </a:xfrm>
          <a:prstGeom prst="rect">
            <a:avLst/>
          </a:prstGeom>
          <a:solidFill>
            <a:srgbClr val="B5A187"/>
          </a:solidFill>
          <a:ln w="12700">
            <a:solidFill>
              <a:srgbClr val="ABAC8D"/>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endParaRPr lang="en-US" altLang="ja-JP" sz="600" b="1">
              <a:latin typeface="メイリオ" panose="020B0604030504040204" pitchFamily="50" charset="-128"/>
              <a:ea typeface="メイリオ" panose="020B0604030504040204" pitchFamily="50" charset="-128"/>
            </a:endParaRPr>
          </a:p>
          <a:p>
            <a:pPr algn="ctr"/>
            <a:r>
              <a:rPr lang="ja-JP" altLang="en-US" sz="600" b="1">
                <a:latin typeface="メイリオ" panose="020B0604030504040204" pitchFamily="50" charset="-128"/>
                <a:ea typeface="メイリオ" panose="020B0604030504040204" pitchFamily="50" charset="-128"/>
              </a:rPr>
              <a:t>信号</a:t>
            </a:r>
            <a:endParaRPr lang="en-US" altLang="ja-JP" sz="600" b="1">
              <a:latin typeface="メイリオ" panose="020B0604030504040204" pitchFamily="50" charset="-128"/>
              <a:ea typeface="メイリオ" panose="020B0604030504040204" pitchFamily="50" charset="-128"/>
            </a:endParaRPr>
          </a:p>
          <a:p>
            <a:pPr algn="ctr"/>
            <a:r>
              <a:rPr lang="ja-JP" altLang="en-US" sz="600" b="1">
                <a:latin typeface="メイリオ" panose="020B0604030504040204" pitchFamily="50" charset="-128"/>
                <a:ea typeface="メイリオ" panose="020B0604030504040204" pitchFamily="50" charset="-128"/>
              </a:rPr>
              <a:t>発生器</a:t>
            </a:r>
            <a:endParaRPr lang="en-US" altLang="ja-JP" sz="600" b="1">
              <a:latin typeface="メイリオ" panose="020B0604030504040204" pitchFamily="50" charset="-128"/>
              <a:ea typeface="メイリオ" panose="020B0604030504040204" pitchFamily="50" charset="-128"/>
            </a:endParaRPr>
          </a:p>
          <a:p>
            <a:pPr algn="ctr"/>
            <a:endParaRPr kumimoji="1" lang="en-US" altLang="ja-JP" sz="600" b="1">
              <a:latin typeface="メイリオ" panose="020B0604030504040204" pitchFamily="50" charset="-128"/>
              <a:ea typeface="メイリオ" panose="020B0604030504040204" pitchFamily="50" charset="-128"/>
            </a:endParaRPr>
          </a:p>
          <a:p>
            <a:pPr algn="ctr"/>
            <a:endParaRPr lang="en-US" altLang="ja-JP" sz="600" b="1">
              <a:latin typeface="メイリオ" panose="020B0604030504040204" pitchFamily="50" charset="-128"/>
              <a:ea typeface="メイリオ" panose="020B0604030504040204" pitchFamily="50" charset="-128"/>
            </a:endParaRPr>
          </a:p>
          <a:p>
            <a:pPr algn="ctr"/>
            <a:r>
              <a:rPr kumimoji="1" lang="en-US" altLang="ja-JP" sz="600" b="1">
                <a:latin typeface="メイリオ" panose="020B0604030504040204" pitchFamily="50" charset="-128"/>
                <a:ea typeface="メイリオ" panose="020B0604030504040204" pitchFamily="50" charset="-128"/>
              </a:rPr>
              <a:t>(</a:t>
            </a:r>
            <a:r>
              <a:rPr kumimoji="1" lang="ja-JP" altLang="en-US" sz="600" b="1">
                <a:latin typeface="メイリオ" panose="020B0604030504040204" pitchFamily="50" charset="-128"/>
                <a:ea typeface="メイリオ" panose="020B0604030504040204" pitchFamily="50" charset="-128"/>
              </a:rPr>
              <a:t>リスナ</a:t>
            </a:r>
            <a:r>
              <a:rPr kumimoji="1" lang="en-US" altLang="ja-JP" sz="600" b="1">
                <a:latin typeface="メイリオ" panose="020B0604030504040204" pitchFamily="50" charset="-128"/>
                <a:ea typeface="メイリオ" panose="020B0604030504040204" pitchFamily="50" charset="-128"/>
              </a:rPr>
              <a:t>)</a:t>
            </a:r>
            <a:endParaRPr kumimoji="1" lang="ja-JP" altLang="en-US" sz="600" b="1">
              <a:latin typeface="メイリオ" panose="020B0604030504040204" pitchFamily="50" charset="-128"/>
              <a:ea typeface="メイリオ" panose="020B0604030504040204" pitchFamily="50" charset="-128"/>
            </a:endParaRPr>
          </a:p>
        </p:txBody>
      </p:sp>
      <p:sp>
        <p:nvSpPr>
          <p:cNvPr id="18" name="正方形/長方形 17">
            <a:extLst>
              <a:ext uri="{FF2B5EF4-FFF2-40B4-BE49-F238E27FC236}">
                <a16:creationId xmlns:a16="http://schemas.microsoft.com/office/drawing/2014/main" id="{0DEA436E-C541-A513-71E2-F550FC30AE31}"/>
              </a:ext>
            </a:extLst>
          </p:cNvPr>
          <p:cNvSpPr/>
          <p:nvPr/>
        </p:nvSpPr>
        <p:spPr>
          <a:xfrm>
            <a:off x="4225952" y="4529070"/>
            <a:ext cx="648000" cy="1008000"/>
          </a:xfrm>
          <a:prstGeom prst="rect">
            <a:avLst/>
          </a:prstGeom>
          <a:solidFill>
            <a:srgbClr val="B5A187"/>
          </a:solidFill>
          <a:ln w="12700">
            <a:solidFill>
              <a:srgbClr val="ABAC8D"/>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endParaRPr kumimoji="1" lang="en-US" altLang="ja-JP" sz="600" b="1">
              <a:latin typeface="メイリオ" panose="020B0604030504040204" pitchFamily="50" charset="-128"/>
              <a:ea typeface="メイリオ" panose="020B0604030504040204" pitchFamily="50" charset="-128"/>
            </a:endParaRPr>
          </a:p>
          <a:p>
            <a:pPr algn="ctr"/>
            <a:endParaRPr lang="en-US" altLang="ja-JP" sz="600" b="1">
              <a:latin typeface="メイリオ" panose="020B0604030504040204" pitchFamily="50" charset="-128"/>
              <a:ea typeface="メイリオ" panose="020B0604030504040204" pitchFamily="50" charset="-128"/>
            </a:endParaRPr>
          </a:p>
          <a:p>
            <a:pPr algn="ctr"/>
            <a:r>
              <a:rPr lang="ja-JP" altLang="en-US" sz="600" b="1">
                <a:latin typeface="メイリオ" panose="020B0604030504040204" pitchFamily="50" charset="-128"/>
                <a:ea typeface="メイリオ" panose="020B0604030504040204" pitchFamily="50" charset="-128"/>
              </a:rPr>
              <a:t>デジタル</a:t>
            </a:r>
            <a:endParaRPr lang="en-US" altLang="ja-JP" sz="600" b="1">
              <a:latin typeface="メイリオ" panose="020B0604030504040204" pitchFamily="50" charset="-128"/>
              <a:ea typeface="メイリオ" panose="020B0604030504040204" pitchFamily="50" charset="-128"/>
            </a:endParaRPr>
          </a:p>
          <a:p>
            <a:pPr algn="ctr"/>
            <a:r>
              <a:rPr kumimoji="1" lang="ja-JP" altLang="en-US" sz="600" b="1">
                <a:latin typeface="メイリオ" panose="020B0604030504040204" pitchFamily="50" charset="-128"/>
                <a:ea typeface="メイリオ" panose="020B0604030504040204" pitchFamily="50" charset="-128"/>
              </a:rPr>
              <a:t>レコーダ</a:t>
            </a:r>
            <a:endParaRPr lang="en-US" altLang="ja-JP" sz="600" b="1">
              <a:latin typeface="メイリオ" panose="020B0604030504040204" pitchFamily="50" charset="-128"/>
              <a:ea typeface="メイリオ" panose="020B0604030504040204" pitchFamily="50" charset="-128"/>
            </a:endParaRPr>
          </a:p>
          <a:p>
            <a:pPr algn="ctr"/>
            <a:endParaRPr kumimoji="1" lang="en-US" altLang="ja-JP" sz="600" b="1">
              <a:latin typeface="メイリオ" panose="020B0604030504040204" pitchFamily="50" charset="-128"/>
              <a:ea typeface="メイリオ" panose="020B0604030504040204" pitchFamily="50" charset="-128"/>
            </a:endParaRPr>
          </a:p>
          <a:p>
            <a:pPr algn="ctr"/>
            <a:r>
              <a:rPr lang="en-US" altLang="ja-JP" sz="600" b="1">
                <a:latin typeface="メイリオ" panose="020B0604030504040204" pitchFamily="50" charset="-128"/>
                <a:ea typeface="メイリオ" panose="020B0604030504040204" pitchFamily="50" charset="-128"/>
              </a:rPr>
              <a:t>(</a:t>
            </a:r>
            <a:r>
              <a:rPr lang="ja-JP" altLang="en-US" sz="600" b="1">
                <a:latin typeface="メイリオ" panose="020B0604030504040204" pitchFamily="50" charset="-128"/>
                <a:ea typeface="メイリオ" panose="020B0604030504040204" pitchFamily="50" charset="-128"/>
              </a:rPr>
              <a:t>リスナ</a:t>
            </a:r>
            <a:r>
              <a:rPr lang="en-US" altLang="ja-JP" sz="600" b="1">
                <a:latin typeface="メイリオ" panose="020B0604030504040204" pitchFamily="50" charset="-128"/>
                <a:ea typeface="メイリオ" panose="020B0604030504040204" pitchFamily="50" charset="-128"/>
              </a:rPr>
              <a:t>)</a:t>
            </a:r>
            <a:endParaRPr kumimoji="1" lang="ja-JP" altLang="en-US" sz="600" b="1">
              <a:latin typeface="メイリオ" panose="020B0604030504040204" pitchFamily="50" charset="-128"/>
              <a:ea typeface="メイリオ" panose="020B0604030504040204" pitchFamily="50" charset="-128"/>
            </a:endParaRPr>
          </a:p>
        </p:txBody>
      </p:sp>
      <p:sp>
        <p:nvSpPr>
          <p:cNvPr id="19" name="正方形/長方形 18">
            <a:extLst>
              <a:ext uri="{FF2B5EF4-FFF2-40B4-BE49-F238E27FC236}">
                <a16:creationId xmlns:a16="http://schemas.microsoft.com/office/drawing/2014/main" id="{C8A12513-6880-9D0C-5C54-30950F5FBC93}"/>
              </a:ext>
            </a:extLst>
          </p:cNvPr>
          <p:cNvSpPr/>
          <p:nvPr/>
        </p:nvSpPr>
        <p:spPr>
          <a:xfrm>
            <a:off x="4057650" y="966715"/>
            <a:ext cx="2988000" cy="4752000"/>
          </a:xfrm>
          <a:prstGeom prst="rect">
            <a:avLst/>
          </a:prstGeom>
          <a:noFill/>
          <a:ln w="38100">
            <a:solidFill>
              <a:srgbClr val="B5A18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object 3">
            <a:extLst>
              <a:ext uri="{FF2B5EF4-FFF2-40B4-BE49-F238E27FC236}">
                <a16:creationId xmlns:a16="http://schemas.microsoft.com/office/drawing/2014/main" id="{4BE82867-D091-9143-1CD7-37DBDA05504E}"/>
              </a:ext>
            </a:extLst>
          </p:cNvPr>
          <p:cNvSpPr txBox="1"/>
          <p:nvPr/>
        </p:nvSpPr>
        <p:spPr>
          <a:xfrm>
            <a:off x="766648" y="9606425"/>
            <a:ext cx="6395982" cy="144000"/>
          </a:xfrm>
          <a:prstGeom prst="rect">
            <a:avLst/>
          </a:prstGeom>
          <a:solidFill>
            <a:schemeClr val="bg1"/>
          </a:solidFill>
        </p:spPr>
        <p:txBody>
          <a:bodyPr vert="horz" wrap="none" lIns="0" tIns="0" rIns="0" bIns="0" rtlCol="0" anchor="b">
            <a:noAutofit/>
          </a:bodyPr>
          <a:lstStyle/>
          <a:p>
            <a:pPr marL="12700">
              <a:lnSpc>
                <a:spcPts val="805"/>
              </a:lnSpc>
            </a:pPr>
            <a:r>
              <a:rPr lang="en-US" sz="500">
                <a:latin typeface="Arial"/>
                <a:cs typeface="Arial"/>
              </a:rPr>
              <a:t> .                                                                                                                                                                             </a:t>
            </a:r>
            <a:r>
              <a:rPr lang="en-US" sz="900">
                <a:latin typeface="Arial"/>
                <a:cs typeface="Arial"/>
              </a:rPr>
              <a:t>3</a:t>
            </a:r>
            <a:r>
              <a:rPr lang="en-US" sz="500">
                <a:latin typeface="Arial"/>
                <a:cs typeface="Arial"/>
              </a:rPr>
              <a:t>                                                                                                           </a:t>
            </a:r>
            <a:endParaRPr lang="en-US" altLang="ja-JP" sz="500">
              <a:latin typeface="Arial"/>
              <a:cs typeface="Arial"/>
            </a:endParaRPr>
          </a:p>
        </p:txBody>
      </p:sp>
      <p:pic>
        <p:nvPicPr>
          <p:cNvPr id="82" name="図 81">
            <a:extLst>
              <a:ext uri="{FF2B5EF4-FFF2-40B4-BE49-F238E27FC236}">
                <a16:creationId xmlns:a16="http://schemas.microsoft.com/office/drawing/2014/main" id="{F37984FE-E769-F202-7ACF-C1951C19B3BF}"/>
              </a:ext>
            </a:extLst>
          </p:cNvPr>
          <p:cNvPicPr>
            <a:picLocks noChangeAspect="1"/>
          </p:cNvPicPr>
          <p:nvPr/>
        </p:nvPicPr>
        <p:blipFill>
          <a:blip r:embed="rId4"/>
          <a:stretch>
            <a:fillRect/>
          </a:stretch>
        </p:blipFill>
        <p:spPr>
          <a:xfrm>
            <a:off x="8719583" y="1035530"/>
            <a:ext cx="3066667" cy="3838095"/>
          </a:xfrm>
          <a:prstGeom prst="rect">
            <a:avLst/>
          </a:prstGeom>
        </p:spPr>
      </p:pic>
      <p:sp>
        <p:nvSpPr>
          <p:cNvPr id="93" name="正方形/長方形 92">
            <a:extLst>
              <a:ext uri="{FF2B5EF4-FFF2-40B4-BE49-F238E27FC236}">
                <a16:creationId xmlns:a16="http://schemas.microsoft.com/office/drawing/2014/main" id="{03D2C1E7-ED27-DD17-401D-02A22B189086}"/>
              </a:ext>
            </a:extLst>
          </p:cNvPr>
          <p:cNvSpPr/>
          <p:nvPr/>
        </p:nvSpPr>
        <p:spPr>
          <a:xfrm>
            <a:off x="6087271" y="1859658"/>
            <a:ext cx="611312" cy="1077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kumimoji="1"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データバス</a:t>
            </a:r>
            <a:r>
              <a:rPr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a:t>
            </a:r>
            <a:endParaRPr lang="en-US" altLang="ja-JP" sz="700">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p:txBody>
      </p:sp>
      <p:sp>
        <p:nvSpPr>
          <p:cNvPr id="96" name="正方形/長方形 95">
            <a:extLst>
              <a:ext uri="{FF2B5EF4-FFF2-40B4-BE49-F238E27FC236}">
                <a16:creationId xmlns:a16="http://schemas.microsoft.com/office/drawing/2014/main" id="{DE2700BC-B04B-7706-DC72-A97EA73A7B71}"/>
              </a:ext>
            </a:extLst>
          </p:cNvPr>
          <p:cNvSpPr/>
          <p:nvPr/>
        </p:nvSpPr>
        <p:spPr>
          <a:xfrm>
            <a:off x="5927503" y="4111948"/>
            <a:ext cx="864000" cy="25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36000" tIns="0" rIns="36000" bIns="0" rtlCol="0" anchor="ctr">
            <a:noAutofit/>
          </a:bodyPr>
          <a:lstStyle/>
          <a:p>
            <a:pPr algn="ctr"/>
            <a:r>
              <a:rPr kumimoji="1" lang="en-US" altLang="ja-JP" sz="700">
                <a:solidFill>
                  <a:schemeClr val="tx1"/>
                </a:solidFill>
                <a:latin typeface="メイリオ" panose="020B0604030504040204" pitchFamily="50" charset="-128"/>
                <a:ea typeface="メイリオ" panose="020B0604030504040204" pitchFamily="50" charset="-128"/>
                <a:cs typeface="Arial" panose="020B0604020202020204" pitchFamily="34" charset="0"/>
              </a:rPr>
              <a:t>(</a:t>
            </a:r>
            <a:r>
              <a:rPr kumimoji="1"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コントローラとの間のバス制御）</a:t>
            </a:r>
          </a:p>
        </p:txBody>
      </p:sp>
      <p:sp>
        <p:nvSpPr>
          <p:cNvPr id="98" name="正方形/長方形 97">
            <a:extLst>
              <a:ext uri="{FF2B5EF4-FFF2-40B4-BE49-F238E27FC236}">
                <a16:creationId xmlns:a16="http://schemas.microsoft.com/office/drawing/2014/main" id="{0E7997CE-2015-F1EA-1FED-7678F62DDF55}"/>
              </a:ext>
            </a:extLst>
          </p:cNvPr>
          <p:cNvSpPr/>
          <p:nvPr/>
        </p:nvSpPr>
        <p:spPr>
          <a:xfrm>
            <a:off x="5872553" y="3146491"/>
            <a:ext cx="1080000" cy="4308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36000" tIns="0" rIns="36000" bIns="0" rtlCol="0" anchor="ctr">
            <a:spAutoFit/>
          </a:bodyPr>
          <a:lstStyle/>
          <a:p>
            <a:pPr algn="ctr"/>
            <a:r>
              <a:rPr kumimoji="1" lang="en-US" altLang="ja-JP" sz="700">
                <a:solidFill>
                  <a:schemeClr val="tx1"/>
                </a:solidFill>
                <a:latin typeface="メイリオ" panose="020B0604030504040204" pitchFamily="50" charset="-128"/>
                <a:ea typeface="メイリオ" panose="020B0604030504040204" pitchFamily="50" charset="-128"/>
                <a:cs typeface="Arial" panose="020B0604020202020204" pitchFamily="34" charset="0"/>
              </a:rPr>
              <a:t>(</a:t>
            </a:r>
            <a:r>
              <a:rPr kumimoji="1"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データバイトを転送するための転送制御パス、</a:t>
            </a:r>
            <a:endParaRPr kumimoji="1" lang="en-US" altLang="ja-JP" sz="700">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a:p>
            <a:pPr algn="ctr"/>
            <a:r>
              <a:rPr kumimoji="1"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バイト・シリアル方式）</a:t>
            </a:r>
            <a:endParaRPr kumimoji="1" lang="en-US" altLang="ja-JP" sz="700">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p:txBody>
      </p:sp>
      <p:sp>
        <p:nvSpPr>
          <p:cNvPr id="86" name="正方形/長方形 85">
            <a:extLst>
              <a:ext uri="{FF2B5EF4-FFF2-40B4-BE49-F238E27FC236}">
                <a16:creationId xmlns:a16="http://schemas.microsoft.com/office/drawing/2014/main" id="{0B768D11-1C6B-1506-0CB1-F2461D9004E1}"/>
              </a:ext>
            </a:extLst>
          </p:cNvPr>
          <p:cNvSpPr/>
          <p:nvPr/>
        </p:nvSpPr>
        <p:spPr>
          <a:xfrm>
            <a:off x="6183090" y="1994998"/>
            <a:ext cx="390098" cy="1077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kumimoji="1" lang="en-US" altLang="ja-JP" sz="700">
                <a:solidFill>
                  <a:schemeClr val="tx1"/>
                </a:solidFill>
                <a:latin typeface="メイリオ" panose="020B0604030504040204" pitchFamily="50" charset="-128"/>
                <a:ea typeface="メイリオ" panose="020B0604030504040204" pitchFamily="50" charset="-128"/>
                <a:cs typeface="Arial" panose="020B0604020202020204" pitchFamily="34" charset="0"/>
              </a:rPr>
              <a:t> (8 </a:t>
            </a:r>
            <a:r>
              <a:rPr kumimoji="1"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本</a:t>
            </a:r>
            <a:r>
              <a:rPr kumimoji="1" lang="en-US" altLang="ja-JP" sz="700">
                <a:solidFill>
                  <a:schemeClr val="tx1"/>
                </a:solidFill>
                <a:latin typeface="メイリオ" panose="020B0604030504040204" pitchFamily="50" charset="-128"/>
                <a:ea typeface="メイリオ" panose="020B0604030504040204" pitchFamily="50" charset="-128"/>
                <a:cs typeface="Arial" panose="020B0604020202020204" pitchFamily="34" charset="0"/>
              </a:rPr>
              <a:t>) </a:t>
            </a:r>
            <a:endParaRPr kumimoji="1"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p:txBody>
      </p:sp>
      <p:sp>
        <p:nvSpPr>
          <p:cNvPr id="102" name="正方形/長方形 101">
            <a:extLst>
              <a:ext uri="{FF2B5EF4-FFF2-40B4-BE49-F238E27FC236}">
                <a16:creationId xmlns:a16="http://schemas.microsoft.com/office/drawing/2014/main" id="{5EB06F03-D703-9158-16C4-CFD0EA323769}"/>
              </a:ext>
            </a:extLst>
          </p:cNvPr>
          <p:cNvSpPr/>
          <p:nvPr/>
        </p:nvSpPr>
        <p:spPr>
          <a:xfrm>
            <a:off x="5932037" y="2885519"/>
            <a:ext cx="912678" cy="1077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kumimoji="1"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  データ</a:t>
            </a:r>
            <a:r>
              <a:rPr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転送制御：  </a:t>
            </a:r>
            <a:endParaRPr lang="en-US" altLang="ja-JP" sz="700">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p:txBody>
      </p:sp>
      <p:sp>
        <p:nvSpPr>
          <p:cNvPr id="109" name="正方形/長方形 108">
            <a:extLst>
              <a:ext uri="{FF2B5EF4-FFF2-40B4-BE49-F238E27FC236}">
                <a16:creationId xmlns:a16="http://schemas.microsoft.com/office/drawing/2014/main" id="{69CC4348-A441-E63F-987E-84F06FF5FB8C}"/>
              </a:ext>
            </a:extLst>
          </p:cNvPr>
          <p:cNvSpPr/>
          <p:nvPr/>
        </p:nvSpPr>
        <p:spPr>
          <a:xfrm>
            <a:off x="6178538" y="3020859"/>
            <a:ext cx="390098" cy="1077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kumimoji="1" lang="en-US" altLang="ja-JP" sz="700">
                <a:solidFill>
                  <a:schemeClr val="tx1"/>
                </a:solidFill>
                <a:latin typeface="メイリオ" panose="020B0604030504040204" pitchFamily="50" charset="-128"/>
                <a:ea typeface="メイリオ" panose="020B0604030504040204" pitchFamily="50" charset="-128"/>
                <a:cs typeface="Arial" panose="020B0604020202020204" pitchFamily="34" charset="0"/>
              </a:rPr>
              <a:t> (3 </a:t>
            </a:r>
            <a:r>
              <a:rPr kumimoji="1"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本</a:t>
            </a:r>
            <a:r>
              <a:rPr kumimoji="1" lang="en-US" altLang="ja-JP" sz="700">
                <a:solidFill>
                  <a:schemeClr val="tx1"/>
                </a:solidFill>
                <a:latin typeface="メイリオ" panose="020B0604030504040204" pitchFamily="50" charset="-128"/>
                <a:ea typeface="メイリオ" panose="020B0604030504040204" pitchFamily="50" charset="-128"/>
                <a:cs typeface="Arial" panose="020B0604020202020204" pitchFamily="34" charset="0"/>
              </a:rPr>
              <a:t>) </a:t>
            </a:r>
            <a:endParaRPr kumimoji="1"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p:txBody>
      </p:sp>
      <p:sp>
        <p:nvSpPr>
          <p:cNvPr id="111" name="正方形/長方形 110">
            <a:extLst>
              <a:ext uri="{FF2B5EF4-FFF2-40B4-BE49-F238E27FC236}">
                <a16:creationId xmlns:a16="http://schemas.microsoft.com/office/drawing/2014/main" id="{1F5F5ECC-E2FD-A5B6-CEDD-817B06CF66DD}"/>
              </a:ext>
            </a:extLst>
          </p:cNvPr>
          <p:cNvSpPr/>
          <p:nvPr/>
        </p:nvSpPr>
        <p:spPr>
          <a:xfrm>
            <a:off x="6087271" y="3755157"/>
            <a:ext cx="618489" cy="2154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36000" tIns="0" rIns="36000" bIns="0" rtlCol="0" anchor="ctr">
            <a:spAutoFit/>
          </a:bodyPr>
          <a:lstStyle/>
          <a:p>
            <a:r>
              <a:rPr kumimoji="1"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一般的な</a:t>
            </a:r>
            <a:endParaRPr kumimoji="1" lang="en-US" altLang="ja-JP" sz="700">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a:p>
            <a:r>
              <a:rPr kumimoji="1"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バス管理</a:t>
            </a:r>
            <a:r>
              <a:rPr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  </a:t>
            </a:r>
            <a:endParaRPr lang="en-US" altLang="ja-JP" sz="700">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p:txBody>
      </p:sp>
      <p:sp>
        <p:nvSpPr>
          <p:cNvPr id="112" name="正方形/長方形 111">
            <a:extLst>
              <a:ext uri="{FF2B5EF4-FFF2-40B4-BE49-F238E27FC236}">
                <a16:creationId xmlns:a16="http://schemas.microsoft.com/office/drawing/2014/main" id="{B0FD02E3-F731-4017-612B-F7DDE298A0F4}"/>
              </a:ext>
            </a:extLst>
          </p:cNvPr>
          <p:cNvSpPr/>
          <p:nvPr/>
        </p:nvSpPr>
        <p:spPr>
          <a:xfrm>
            <a:off x="6170574" y="3998950"/>
            <a:ext cx="390098" cy="1077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kumimoji="1" lang="en-US" altLang="ja-JP" sz="700">
                <a:solidFill>
                  <a:schemeClr val="tx1"/>
                </a:solidFill>
                <a:latin typeface="メイリオ" panose="020B0604030504040204" pitchFamily="50" charset="-128"/>
                <a:ea typeface="メイリオ" panose="020B0604030504040204" pitchFamily="50" charset="-128"/>
                <a:cs typeface="Arial" panose="020B0604020202020204" pitchFamily="34" charset="0"/>
              </a:rPr>
              <a:t> (4 </a:t>
            </a:r>
            <a:r>
              <a:rPr kumimoji="1"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本</a:t>
            </a:r>
            <a:r>
              <a:rPr kumimoji="1" lang="en-US" altLang="ja-JP" sz="700">
                <a:solidFill>
                  <a:schemeClr val="tx1"/>
                </a:solidFill>
                <a:latin typeface="メイリオ" panose="020B0604030504040204" pitchFamily="50" charset="-128"/>
                <a:ea typeface="メイリオ" panose="020B0604030504040204" pitchFamily="50" charset="-128"/>
                <a:cs typeface="Arial" panose="020B0604020202020204" pitchFamily="34" charset="0"/>
              </a:rPr>
              <a:t>) </a:t>
            </a:r>
            <a:endParaRPr kumimoji="1"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p:txBody>
      </p:sp>
      <p:grpSp>
        <p:nvGrpSpPr>
          <p:cNvPr id="115" name="グループ化 114">
            <a:extLst>
              <a:ext uri="{FF2B5EF4-FFF2-40B4-BE49-F238E27FC236}">
                <a16:creationId xmlns:a16="http://schemas.microsoft.com/office/drawing/2014/main" id="{ED0FBC3E-42A5-F657-3CAE-8BB3EB005FF9}"/>
              </a:ext>
            </a:extLst>
          </p:cNvPr>
          <p:cNvGrpSpPr/>
          <p:nvPr/>
        </p:nvGrpSpPr>
        <p:grpSpPr>
          <a:xfrm>
            <a:off x="5875341" y="2102720"/>
            <a:ext cx="1032116" cy="435060"/>
            <a:chOff x="5875341" y="2102720"/>
            <a:chExt cx="1032116" cy="435060"/>
          </a:xfrm>
        </p:grpSpPr>
        <p:sp>
          <p:nvSpPr>
            <p:cNvPr id="113" name="正方形/長方形 112">
              <a:extLst>
                <a:ext uri="{FF2B5EF4-FFF2-40B4-BE49-F238E27FC236}">
                  <a16:creationId xmlns:a16="http://schemas.microsoft.com/office/drawing/2014/main" id="{00F9C1F9-4997-270B-CD97-6EB0542D266F}"/>
                </a:ext>
              </a:extLst>
            </p:cNvPr>
            <p:cNvSpPr/>
            <p:nvPr/>
          </p:nvSpPr>
          <p:spPr>
            <a:xfrm>
              <a:off x="5994779" y="2102720"/>
              <a:ext cx="912678" cy="3305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正方形/長方形 113">
              <a:extLst>
                <a:ext uri="{FF2B5EF4-FFF2-40B4-BE49-F238E27FC236}">
                  <a16:creationId xmlns:a16="http://schemas.microsoft.com/office/drawing/2014/main" id="{0076D16F-1933-AA3E-B547-99B15D2F2F59}"/>
                </a:ext>
              </a:extLst>
            </p:cNvPr>
            <p:cNvSpPr/>
            <p:nvPr/>
          </p:nvSpPr>
          <p:spPr>
            <a:xfrm>
              <a:off x="5875341" y="2207262"/>
              <a:ext cx="912678" cy="3305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7" name="正方形/長方形 96">
            <a:extLst>
              <a:ext uri="{FF2B5EF4-FFF2-40B4-BE49-F238E27FC236}">
                <a16:creationId xmlns:a16="http://schemas.microsoft.com/office/drawing/2014/main" id="{9902465D-384D-6F62-7292-B16851A51636}"/>
              </a:ext>
            </a:extLst>
          </p:cNvPr>
          <p:cNvSpPr/>
          <p:nvPr/>
        </p:nvSpPr>
        <p:spPr>
          <a:xfrm>
            <a:off x="5897163" y="2142196"/>
            <a:ext cx="1094187" cy="3231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lIns="36000" tIns="0" rIns="36000" bIns="0" rtlCol="0" anchor="ctr">
            <a:spAutoFit/>
          </a:bodyPr>
          <a:lstStyle/>
          <a:p>
            <a:pPr algn="ctr"/>
            <a:r>
              <a:rPr kumimoji="1" lang="en-US" altLang="ja-JP" sz="700">
                <a:solidFill>
                  <a:schemeClr val="tx1"/>
                </a:solidFill>
                <a:latin typeface="メイリオ" panose="020B0604030504040204" pitchFamily="50" charset="-128"/>
                <a:ea typeface="メイリオ" panose="020B0604030504040204" pitchFamily="50" charset="-128"/>
                <a:cs typeface="Arial" panose="020B0604020202020204" pitchFamily="34" charset="0"/>
              </a:rPr>
              <a:t>(</a:t>
            </a:r>
            <a:r>
              <a:rPr kumimoji="1"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アドレス、測定、制御、ステータスデータ</a:t>
            </a:r>
            <a:endParaRPr kumimoji="1" lang="en-US" altLang="ja-JP" sz="700">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a:p>
            <a:pPr algn="ctr"/>
            <a:r>
              <a:rPr kumimoji="1"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などを伝送</a:t>
            </a:r>
            <a:r>
              <a:rPr kumimoji="1" lang="en-US" altLang="ja-JP" sz="700">
                <a:solidFill>
                  <a:schemeClr val="tx1"/>
                </a:solidFill>
                <a:latin typeface="メイリオ" panose="020B0604030504040204" pitchFamily="50" charset="-128"/>
                <a:ea typeface="メイリオ" panose="020B0604030504040204" pitchFamily="50" charset="-128"/>
                <a:cs typeface="Arial" panose="020B0604020202020204" pitchFamily="34" charset="0"/>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907274" y="0"/>
            <a:ext cx="7808976" cy="10046207"/>
          </a:xfrm>
          <a:prstGeom prst="rect">
            <a:avLst/>
          </a:prstGeom>
          <a:blipFill>
            <a:blip r:embed="rId3" cstate="print"/>
            <a:stretch>
              <a:fillRect/>
            </a:stretch>
          </a:blipFill>
        </p:spPr>
        <p:txBody>
          <a:bodyPr wrap="square" lIns="0" tIns="0" rIns="0" bIns="0" rtlCol="0"/>
          <a:lstStyle/>
          <a:p>
            <a:endParaRPr/>
          </a:p>
        </p:txBody>
      </p:sp>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805"/>
              </a:lnSpc>
            </a:pPr>
            <a:r>
              <a:rPr dirty="0">
                <a:latin typeface="Arial"/>
                <a:cs typeface="Arial"/>
              </a:rPr>
              <a:t>© Copr. 1949-1998 Hewlett-Packard</a:t>
            </a:r>
            <a:r>
              <a:rPr spc="-105" dirty="0">
                <a:latin typeface="Arial"/>
                <a:cs typeface="Arial"/>
              </a:rPr>
              <a:t> </a:t>
            </a:r>
            <a:r>
              <a:rPr dirty="0">
                <a:latin typeface="Arial"/>
                <a:cs typeface="Arial"/>
              </a:rPr>
              <a:t>Co.</a:t>
            </a:r>
          </a:p>
        </p:txBody>
      </p:sp>
      <p:sp>
        <p:nvSpPr>
          <p:cNvPr id="4" name="正方形/長方形 3">
            <a:extLst>
              <a:ext uri="{FF2B5EF4-FFF2-40B4-BE49-F238E27FC236}">
                <a16:creationId xmlns:a16="http://schemas.microsoft.com/office/drawing/2014/main" id="{1221B5A3-5CF6-BA5A-CA87-83628A04F353}"/>
              </a:ext>
            </a:extLst>
          </p:cNvPr>
          <p:cNvSpPr/>
          <p:nvPr/>
        </p:nvSpPr>
        <p:spPr>
          <a:xfrm>
            <a:off x="8585850" y="6626225"/>
            <a:ext cx="3168000" cy="2916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050">
                <a:solidFill>
                  <a:schemeClr val="tx1"/>
                </a:solidFill>
                <a:latin typeface="Times New Roman" panose="02020603050405020304" pitchFamily="18" charset="0"/>
                <a:cs typeface="Times New Roman" panose="02020603050405020304" pitchFamily="18" charset="0"/>
              </a:rPr>
              <a:t>if it should be necessary to transmit data through a noisy channel. Also, most computers use word lengths that are multiples of 8 and there are software advantages in having bus bytes and computer words related in an integral ratio.</a:t>
            </a:r>
          </a:p>
          <a:p>
            <a:r>
              <a:rPr kumimoji="1" lang="ja-JP" altLang="en-US" sz="1050">
                <a:solidFill>
                  <a:schemeClr val="tx1"/>
                </a:solidFill>
                <a:latin typeface="Times New Roman" panose="02020603050405020304" pitchFamily="18" charset="0"/>
                <a:cs typeface="Times New Roman" panose="02020603050405020304" pitchFamily="18" charset="0"/>
              </a:rPr>
              <a:t>   </a:t>
            </a:r>
            <a:r>
              <a:rPr kumimoji="1" lang="en-US" altLang="ja-JP" sz="1050">
                <a:solidFill>
                  <a:schemeClr val="tx1"/>
                </a:solidFill>
                <a:latin typeface="Times New Roman" panose="02020603050405020304" pitchFamily="18" charset="0"/>
                <a:cs typeface="Times New Roman" panose="02020603050405020304" pitchFamily="18" charset="0"/>
              </a:rPr>
              <a:t>The data lines are also used for establishing the role of each device in the activity that is to follow. Each device can play one of three active roles: (1) talker, (2) listener, and (3) controller. A digital voltmeter is a talker, for instance, when it transmits data to a recorder but it becomes a listener when a card reader, acting as a controller, instructs it lo change ranges. Unless a device is assigned a role. it remains inactive. Some means of "ringing up" a device therefore is needed to establish its role. Presumably, one could set aside some of the data line code words</a:t>
            </a:r>
            <a:endParaRPr kumimoji="1" lang="ja-JP" altLang="en-US" sz="1050">
              <a:solidFill>
                <a:schemeClr val="tx1"/>
              </a:solidFill>
              <a:latin typeface="Times New Roman" panose="02020603050405020304" pitchFamily="18" charset="0"/>
              <a:cs typeface="Times New Roman" panose="02020603050405020304" pitchFamily="18" charset="0"/>
            </a:endParaRPr>
          </a:p>
        </p:txBody>
      </p:sp>
      <p:sp>
        <p:nvSpPr>
          <p:cNvPr id="5" name="正方形/長方形 4">
            <a:extLst>
              <a:ext uri="{FF2B5EF4-FFF2-40B4-BE49-F238E27FC236}">
                <a16:creationId xmlns:a16="http://schemas.microsoft.com/office/drawing/2014/main" id="{52BDC859-6D8A-6C19-BC72-D9F811BC1E49}"/>
              </a:ext>
            </a:extLst>
          </p:cNvPr>
          <p:cNvSpPr/>
          <p:nvPr/>
        </p:nvSpPr>
        <p:spPr>
          <a:xfrm>
            <a:off x="704850" y="6626225"/>
            <a:ext cx="3168000" cy="2916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ja-JP" altLang="en-US" sz="1050">
                <a:solidFill>
                  <a:schemeClr val="tx1"/>
                </a:solidFill>
                <a:latin typeface="メイリオ" panose="020B0604030504040204" pitchFamily="50" charset="-128"/>
                <a:ea typeface="メイリオ" panose="020B0604030504040204" pitchFamily="50" charset="-128"/>
              </a:rPr>
              <a:t>使用できる</a:t>
            </a:r>
            <a:r>
              <a:rPr kumimoji="1" lang="en-US" altLang="ja-JP" sz="1050">
                <a:solidFill>
                  <a:schemeClr val="tx1"/>
                </a:solidFill>
                <a:latin typeface="メイリオ" panose="020B0604030504040204" pitchFamily="50" charset="-128"/>
                <a:ea typeface="メイリオ" panose="020B0604030504040204" pitchFamily="50" charset="-128"/>
              </a:rPr>
              <a:t>1</a:t>
            </a:r>
            <a:r>
              <a:rPr kumimoji="1" lang="ja-JP" altLang="en-US" sz="1050">
                <a:solidFill>
                  <a:schemeClr val="tx1"/>
                </a:solidFill>
                <a:latin typeface="メイリオ" panose="020B0604030504040204" pitchFamily="50" charset="-128"/>
                <a:ea typeface="メイリオ" panose="020B0604030504040204" pitchFamily="50" charset="-128"/>
              </a:rPr>
              <a:t>ビットを残す。また、ほとんどのコンピュータは</a:t>
            </a:r>
            <a:r>
              <a:rPr kumimoji="1" lang="en-US" altLang="ja-JP" sz="1050">
                <a:solidFill>
                  <a:schemeClr val="tx1"/>
                </a:solidFill>
                <a:latin typeface="メイリオ" panose="020B0604030504040204" pitchFamily="50" charset="-128"/>
                <a:ea typeface="メイリオ" panose="020B0604030504040204" pitchFamily="50" charset="-128"/>
              </a:rPr>
              <a:t>8</a:t>
            </a:r>
            <a:r>
              <a:rPr kumimoji="1" lang="ja-JP" altLang="en-US" sz="1050">
                <a:solidFill>
                  <a:schemeClr val="tx1"/>
                </a:solidFill>
                <a:latin typeface="メイリオ" panose="020B0604030504040204" pitchFamily="50" charset="-128"/>
                <a:ea typeface="メイリオ" panose="020B0604030504040204" pitchFamily="50" charset="-128"/>
              </a:rPr>
              <a:t>の倍数のワード長を使用しており、バス・バイトとコンピュータ・ワードを整数比で関連付けることにはソフトウェア上の利点がある。</a:t>
            </a:r>
          </a:p>
          <a:p>
            <a:r>
              <a:rPr kumimoji="1" lang="ja-JP" altLang="en-US" sz="1050">
                <a:solidFill>
                  <a:schemeClr val="tx1"/>
                </a:solidFill>
                <a:latin typeface="メイリオ" panose="020B0604030504040204" pitchFamily="50" charset="-128"/>
                <a:ea typeface="メイリオ" panose="020B0604030504040204" pitchFamily="50" charset="-128"/>
              </a:rPr>
              <a:t>　データ・ラインは、この後の動作における各デバイスの役割を確立するためにも使用される。各デバイスは、</a:t>
            </a:r>
            <a:r>
              <a:rPr kumimoji="1" lang="en-US" altLang="ja-JP" sz="1050">
                <a:solidFill>
                  <a:schemeClr val="tx1"/>
                </a:solidFill>
                <a:latin typeface="メイリオ" panose="020B0604030504040204" pitchFamily="50" charset="-128"/>
                <a:ea typeface="メイリオ" panose="020B0604030504040204" pitchFamily="50" charset="-128"/>
              </a:rPr>
              <a:t>(1)</a:t>
            </a:r>
            <a:r>
              <a:rPr kumimoji="1" lang="ja-JP" altLang="en-US" sz="1050">
                <a:solidFill>
                  <a:schemeClr val="tx1"/>
                </a:solidFill>
                <a:latin typeface="メイリオ" panose="020B0604030504040204" pitchFamily="50" charset="-128"/>
                <a:ea typeface="メイリオ" panose="020B0604030504040204" pitchFamily="50" charset="-128"/>
              </a:rPr>
              <a:t>トーカ、</a:t>
            </a:r>
            <a:r>
              <a:rPr kumimoji="1" lang="en-US" altLang="ja-JP" sz="1050">
                <a:solidFill>
                  <a:schemeClr val="tx1"/>
                </a:solidFill>
                <a:latin typeface="メイリオ" panose="020B0604030504040204" pitchFamily="50" charset="-128"/>
                <a:ea typeface="メイリオ" panose="020B0604030504040204" pitchFamily="50" charset="-128"/>
              </a:rPr>
              <a:t>(2)</a:t>
            </a:r>
            <a:r>
              <a:rPr kumimoji="1" lang="ja-JP" altLang="en-US" sz="1050">
                <a:solidFill>
                  <a:schemeClr val="tx1"/>
                </a:solidFill>
                <a:latin typeface="メイリオ" panose="020B0604030504040204" pitchFamily="50" charset="-128"/>
                <a:ea typeface="メイリオ" panose="020B0604030504040204" pitchFamily="50" charset="-128"/>
              </a:rPr>
              <a:t>リスナ、</a:t>
            </a:r>
            <a:r>
              <a:rPr kumimoji="1" lang="en-US" altLang="ja-JP" sz="1050">
                <a:solidFill>
                  <a:schemeClr val="tx1"/>
                </a:solidFill>
                <a:latin typeface="メイリオ" panose="020B0604030504040204" pitchFamily="50" charset="-128"/>
                <a:ea typeface="メイリオ" panose="020B0604030504040204" pitchFamily="50" charset="-128"/>
              </a:rPr>
              <a:t>(3)</a:t>
            </a:r>
            <a:r>
              <a:rPr kumimoji="1" lang="ja-JP" altLang="en-US" sz="1050">
                <a:solidFill>
                  <a:schemeClr val="tx1"/>
                </a:solidFill>
                <a:latin typeface="メイリオ" panose="020B0604030504040204" pitchFamily="50" charset="-128"/>
                <a:ea typeface="メイリオ" panose="020B0604030504040204" pitchFamily="50" charset="-128"/>
              </a:rPr>
              <a:t>コントローラの</a:t>
            </a:r>
            <a:r>
              <a:rPr kumimoji="1" lang="en-US" altLang="ja-JP" sz="1050">
                <a:solidFill>
                  <a:schemeClr val="tx1"/>
                </a:solidFill>
                <a:latin typeface="メイリオ" panose="020B0604030504040204" pitchFamily="50" charset="-128"/>
                <a:ea typeface="メイリオ" panose="020B0604030504040204" pitchFamily="50" charset="-128"/>
              </a:rPr>
              <a:t>3</a:t>
            </a:r>
            <a:r>
              <a:rPr kumimoji="1" lang="ja-JP" altLang="en-US" sz="1050">
                <a:solidFill>
                  <a:schemeClr val="tx1"/>
                </a:solidFill>
                <a:latin typeface="メイリオ" panose="020B0604030504040204" pitchFamily="50" charset="-128"/>
                <a:ea typeface="メイリオ" panose="020B0604030504040204" pitchFamily="50" charset="-128"/>
              </a:rPr>
              <a:t>つのアクティブな役割のいずれかを果たすことができる。例えば、デジタル電圧計は、レコーダにデータを送信するときはトーカであるが、コントローラとして機能するカードリーダがレンジの変更を指示するときはリスナである。デバイスに役割が割り当てられない限り、そのデバイスは非アクティブのままである。</a:t>
            </a:r>
            <a:endParaRPr kumimoji="1" lang="en-US" altLang="ja-JP" sz="1050">
              <a:solidFill>
                <a:schemeClr val="tx1"/>
              </a:solidFill>
              <a:latin typeface="メイリオ" panose="020B0604030504040204" pitchFamily="50" charset="-128"/>
              <a:ea typeface="メイリオ" panose="020B0604030504040204" pitchFamily="50" charset="-128"/>
            </a:endParaRPr>
          </a:p>
          <a:p>
            <a:r>
              <a:rPr lang="ja-JP" altLang="en-US" sz="1050">
                <a:solidFill>
                  <a:schemeClr val="tx1"/>
                </a:solidFill>
                <a:latin typeface="メイリオ" panose="020B0604030504040204" pitchFamily="50" charset="-128"/>
                <a:ea typeface="メイリオ" panose="020B0604030504040204" pitchFamily="50" charset="-128"/>
              </a:rPr>
              <a:t>　</a:t>
            </a:r>
            <a:r>
              <a:rPr kumimoji="1" lang="ja-JP" altLang="en-US" sz="1050">
                <a:solidFill>
                  <a:schemeClr val="tx1"/>
                </a:solidFill>
                <a:latin typeface="メイリオ" panose="020B0604030504040204" pitchFamily="50" charset="-128"/>
                <a:ea typeface="メイリオ" panose="020B0604030504040204" pitchFamily="50" charset="-128"/>
              </a:rPr>
              <a:t>したがって、その役割を確立するために、デバイスに「電話をかける」何らかの手段が必要であ</a:t>
            </a:r>
          </a:p>
        </p:txBody>
      </p:sp>
      <p:sp>
        <p:nvSpPr>
          <p:cNvPr id="6" name="正方形/長方形 5">
            <a:extLst>
              <a:ext uri="{FF2B5EF4-FFF2-40B4-BE49-F238E27FC236}">
                <a16:creationId xmlns:a16="http://schemas.microsoft.com/office/drawing/2014/main" id="{73FBE298-76AA-F056-85AD-C299E8686232}"/>
              </a:ext>
            </a:extLst>
          </p:cNvPr>
          <p:cNvSpPr/>
          <p:nvPr/>
        </p:nvSpPr>
        <p:spPr>
          <a:xfrm>
            <a:off x="11906250" y="989825"/>
            <a:ext cx="3168000" cy="8496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050">
                <a:solidFill>
                  <a:schemeClr val="tx1"/>
                </a:solidFill>
                <a:latin typeface="Times New Roman" panose="02020603050405020304" pitchFamily="18" charset="0"/>
                <a:cs typeface="Times New Roman" panose="02020603050405020304" pitchFamily="18" charset="0"/>
              </a:rPr>
              <a:t>as role addresses but with 8 bils there are only 256 different words. Because data transmitted by some devices might include the same words set aside as address words, it is desirable to not place restrictions on the codes carried by the bus. Hence the new interface system has a control line called Multiple Response Enable (MRE). This line is driven only by the device that is currently designated as the Controller. When the Controller pulls the MRE line low, all other devices must listen to the data lines and only the Controller may then transmit codes. When MRE goes high again, only those devices that were addressed while MRE was low can use the data lines. All others remain inactive.</a:t>
            </a:r>
          </a:p>
          <a:p>
            <a:endParaRPr lang="en-US" altLang="ja-JP" sz="1050">
              <a:solidFill>
                <a:schemeClr val="tx1"/>
              </a:solidFill>
              <a:latin typeface="Times New Roman" panose="02020603050405020304" pitchFamily="18" charset="0"/>
              <a:cs typeface="Times New Roman" panose="02020603050405020304" pitchFamily="18" charset="0"/>
            </a:endParaRPr>
          </a:p>
          <a:p>
            <a:r>
              <a:rPr kumimoji="1" lang="en-US" altLang="ja-JP" sz="1050" b="1">
                <a:solidFill>
                  <a:schemeClr val="tx1"/>
                </a:solidFill>
                <a:latin typeface="Arial" panose="020B0604020202020204" pitchFamily="34" charset="0"/>
                <a:cs typeface="Arial" panose="020B0604020202020204" pitchFamily="34" charset="0"/>
              </a:rPr>
              <a:t>Responding to the Call</a:t>
            </a:r>
          </a:p>
          <a:p>
            <a:r>
              <a:rPr kumimoji="1" lang="ja-JP" altLang="en-US" sz="1050">
                <a:solidFill>
                  <a:schemeClr val="tx1"/>
                </a:solidFill>
                <a:latin typeface="Times New Roman" panose="02020603050405020304" pitchFamily="18" charset="0"/>
                <a:cs typeface="Times New Roman" panose="02020603050405020304" pitchFamily="18" charset="0"/>
              </a:rPr>
              <a:t>   </a:t>
            </a:r>
            <a:r>
              <a:rPr kumimoji="1" lang="en-US" altLang="ja-JP" sz="1050">
                <a:solidFill>
                  <a:schemeClr val="tx1"/>
                </a:solidFill>
                <a:latin typeface="Times New Roman" panose="02020603050405020304" pitchFamily="18" charset="0"/>
                <a:cs typeface="Times New Roman" panose="02020603050405020304" pitchFamily="18" charset="0"/>
              </a:rPr>
              <a:t>The MRE line, then, is an address mode/data mode selector for the data lines. When MRE is low, the codes on the data lines have the same meanings for all devices connected lo the bus. When it is high. there are no restrictions on the codes used.</a:t>
            </a:r>
          </a:p>
          <a:p>
            <a:r>
              <a:rPr lang="en-US" altLang="ja-JP" sz="1050">
                <a:solidFill>
                  <a:schemeClr val="tx1"/>
                </a:solidFill>
                <a:latin typeface="Times New Roman" panose="02020603050405020304" pitchFamily="18" charset="0"/>
                <a:cs typeface="Times New Roman" panose="02020603050405020304" pitchFamily="18" charset="0"/>
              </a:rPr>
              <a:t>  </a:t>
            </a:r>
            <a:r>
              <a:rPr kumimoji="1" lang="en-US" altLang="ja-JP" sz="1050">
                <a:solidFill>
                  <a:schemeClr val="tx1"/>
                </a:solidFill>
                <a:latin typeface="Times New Roman" panose="02020603050405020304" pitchFamily="18" charset="0"/>
                <a:cs typeface="Times New Roman" panose="02020603050405020304" pitchFamily="18" charset="0"/>
              </a:rPr>
              <a:t> The codes used when MRE is low, which include certain commands as well as addresses, fall into four classes:</a:t>
            </a:r>
          </a:p>
          <a:p>
            <a:r>
              <a:rPr kumimoji="1" lang="en-US" altLang="ja-JP" sz="1050">
                <a:solidFill>
                  <a:schemeClr val="tx1"/>
                </a:solidFill>
                <a:latin typeface="Times New Roman" panose="02020603050405020304" pitchFamily="18" charset="0"/>
                <a:cs typeface="Times New Roman" panose="02020603050405020304" pitchFamily="18" charset="0"/>
              </a:rPr>
              <a:t>Code form                         Meaning</a:t>
            </a:r>
          </a:p>
          <a:p>
            <a:r>
              <a:rPr kumimoji="1" lang="en-US" altLang="ja-JP" sz="1050">
                <a:solidFill>
                  <a:schemeClr val="tx1"/>
                </a:solidFill>
                <a:latin typeface="Times New Roman" panose="02020603050405020304" pitchFamily="18" charset="0"/>
                <a:cs typeface="Times New Roman" panose="02020603050405020304" pitchFamily="18" charset="0"/>
              </a:rPr>
              <a:t>X 0 0 A</a:t>
            </a:r>
            <a:r>
              <a:rPr kumimoji="1" lang="en-US" altLang="ja-JP" sz="800">
                <a:solidFill>
                  <a:schemeClr val="tx1"/>
                </a:solidFill>
                <a:latin typeface="Times New Roman" panose="02020603050405020304" pitchFamily="18" charset="0"/>
                <a:cs typeface="Times New Roman" panose="02020603050405020304" pitchFamily="18" charset="0"/>
              </a:rPr>
              <a:t>5</a:t>
            </a:r>
            <a:r>
              <a:rPr kumimoji="1" lang="en-US" altLang="ja-JP" sz="1050">
                <a:solidFill>
                  <a:schemeClr val="tx1"/>
                </a:solidFill>
                <a:latin typeface="Times New Roman" panose="02020603050405020304" pitchFamily="18" charset="0"/>
                <a:cs typeface="Times New Roman" panose="02020603050405020304" pitchFamily="18" charset="0"/>
              </a:rPr>
              <a:t> A</a:t>
            </a:r>
            <a:r>
              <a:rPr kumimoji="1" lang="en-US" altLang="ja-JP" sz="800">
                <a:solidFill>
                  <a:schemeClr val="tx1"/>
                </a:solidFill>
                <a:latin typeface="Times New Roman" panose="02020603050405020304" pitchFamily="18" charset="0"/>
                <a:cs typeface="Times New Roman" panose="02020603050405020304" pitchFamily="18" charset="0"/>
              </a:rPr>
              <a:t>4</a:t>
            </a:r>
            <a:r>
              <a:rPr kumimoji="1" lang="en-US" altLang="ja-JP" sz="1050">
                <a:solidFill>
                  <a:schemeClr val="tx1"/>
                </a:solidFill>
                <a:latin typeface="Times New Roman" panose="02020603050405020304" pitchFamily="18" charset="0"/>
                <a:cs typeface="Times New Roman" panose="02020603050405020304" pitchFamily="18" charset="0"/>
              </a:rPr>
              <a:t> A</a:t>
            </a:r>
            <a:r>
              <a:rPr kumimoji="1" lang="en-US" altLang="ja-JP" sz="800">
                <a:solidFill>
                  <a:schemeClr val="tx1"/>
                </a:solidFill>
                <a:latin typeface="Times New Roman" panose="02020603050405020304" pitchFamily="18" charset="0"/>
                <a:cs typeface="Times New Roman" panose="02020603050405020304" pitchFamily="18" charset="0"/>
              </a:rPr>
              <a:t>3</a:t>
            </a:r>
            <a:r>
              <a:rPr kumimoji="1" lang="en-US" altLang="ja-JP" sz="1050">
                <a:solidFill>
                  <a:schemeClr val="tx1"/>
                </a:solidFill>
                <a:latin typeface="Times New Roman" panose="02020603050405020304" pitchFamily="18" charset="0"/>
                <a:cs typeface="Times New Roman" panose="02020603050405020304" pitchFamily="18" charset="0"/>
              </a:rPr>
              <a:t> A</a:t>
            </a:r>
            <a:r>
              <a:rPr kumimoji="1" lang="en-US" altLang="ja-JP" sz="800">
                <a:solidFill>
                  <a:schemeClr val="tx1"/>
                </a:solidFill>
                <a:latin typeface="Times New Roman" panose="02020603050405020304" pitchFamily="18" charset="0"/>
                <a:cs typeface="Times New Roman" panose="02020603050405020304" pitchFamily="18" charset="0"/>
              </a:rPr>
              <a:t>2</a:t>
            </a:r>
            <a:r>
              <a:rPr kumimoji="1" lang="en-US" altLang="ja-JP" sz="1050">
                <a:solidFill>
                  <a:schemeClr val="tx1"/>
                </a:solidFill>
                <a:latin typeface="Times New Roman" panose="02020603050405020304" pitchFamily="18" charset="0"/>
                <a:cs typeface="Times New Roman" panose="02020603050405020304" pitchFamily="18" charset="0"/>
              </a:rPr>
              <a:t> A</a:t>
            </a:r>
            <a:r>
              <a:rPr kumimoji="1" lang="en-US" altLang="ja-JP" sz="800">
                <a:solidFill>
                  <a:schemeClr val="tx1"/>
                </a:solidFill>
                <a:latin typeface="Times New Roman" panose="02020603050405020304" pitchFamily="18" charset="0"/>
                <a:cs typeface="Times New Roman" panose="02020603050405020304" pitchFamily="18" charset="0"/>
              </a:rPr>
              <a:t>1 </a:t>
            </a:r>
            <a:r>
              <a:rPr kumimoji="1" lang="en-US" altLang="ja-JP" sz="1050">
                <a:solidFill>
                  <a:schemeClr val="tx1"/>
                </a:solidFill>
                <a:latin typeface="Times New Roman" panose="02020603050405020304" pitchFamily="18" charset="0"/>
                <a:cs typeface="Times New Roman" panose="02020603050405020304" pitchFamily="18" charset="0"/>
              </a:rPr>
              <a:t>    </a:t>
            </a:r>
            <a:r>
              <a:rPr kumimoji="1" lang="en-US" altLang="ja-JP" sz="105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50" charset="-128"/>
                <a:cs typeface="Times New Roman" panose="02020603050405020304" pitchFamily="18" charset="0"/>
              </a:rPr>
              <a:t> Universal commands</a:t>
            </a:r>
            <a:endParaRPr kumimoji="1" lang="en-US" altLang="ja-JP" sz="800">
              <a:solidFill>
                <a:schemeClr val="tx1"/>
              </a:solidFill>
              <a:latin typeface="Times New Roman" panose="02020603050405020304" pitchFamily="18" charset="0"/>
              <a:cs typeface="Times New Roman" panose="02020603050405020304" pitchFamily="18" charset="0"/>
            </a:endParaRPr>
          </a:p>
          <a:p>
            <a:r>
              <a:rPr kumimoji="1" lang="en-US" altLang="ja-JP" sz="1050">
                <a:solidFill>
                  <a:schemeClr val="tx1"/>
                </a:solidFill>
                <a:latin typeface="Times New Roman" panose="02020603050405020304" pitchFamily="18" charset="0"/>
                <a:cs typeface="Times New Roman" panose="02020603050405020304" pitchFamily="18" charset="0"/>
              </a:rPr>
              <a:t>X 0 1 A</a:t>
            </a:r>
            <a:r>
              <a:rPr kumimoji="1" lang="en-US" altLang="ja-JP" sz="800">
                <a:solidFill>
                  <a:schemeClr val="tx1"/>
                </a:solidFill>
                <a:latin typeface="Times New Roman" panose="02020603050405020304" pitchFamily="18" charset="0"/>
                <a:cs typeface="Times New Roman" panose="02020603050405020304" pitchFamily="18" charset="0"/>
              </a:rPr>
              <a:t>5</a:t>
            </a:r>
            <a:r>
              <a:rPr kumimoji="1" lang="en-US" altLang="ja-JP" sz="1050">
                <a:solidFill>
                  <a:schemeClr val="tx1"/>
                </a:solidFill>
                <a:latin typeface="Times New Roman" panose="02020603050405020304" pitchFamily="18" charset="0"/>
                <a:cs typeface="Times New Roman" panose="02020603050405020304" pitchFamily="18" charset="0"/>
              </a:rPr>
              <a:t> A</a:t>
            </a:r>
            <a:r>
              <a:rPr kumimoji="1" lang="en-US" altLang="ja-JP" sz="800">
                <a:solidFill>
                  <a:schemeClr val="tx1"/>
                </a:solidFill>
                <a:latin typeface="Times New Roman" panose="02020603050405020304" pitchFamily="18" charset="0"/>
                <a:cs typeface="Times New Roman" panose="02020603050405020304" pitchFamily="18" charset="0"/>
              </a:rPr>
              <a:t>4</a:t>
            </a:r>
            <a:r>
              <a:rPr kumimoji="1" lang="en-US" altLang="ja-JP" sz="1050">
                <a:solidFill>
                  <a:schemeClr val="tx1"/>
                </a:solidFill>
                <a:latin typeface="Times New Roman" panose="02020603050405020304" pitchFamily="18" charset="0"/>
                <a:cs typeface="Times New Roman" panose="02020603050405020304" pitchFamily="18" charset="0"/>
              </a:rPr>
              <a:t> A</a:t>
            </a:r>
            <a:r>
              <a:rPr kumimoji="1" lang="en-US" altLang="ja-JP" sz="800">
                <a:solidFill>
                  <a:schemeClr val="tx1"/>
                </a:solidFill>
                <a:latin typeface="Times New Roman" panose="02020603050405020304" pitchFamily="18" charset="0"/>
                <a:cs typeface="Times New Roman" panose="02020603050405020304" pitchFamily="18" charset="0"/>
              </a:rPr>
              <a:t>3</a:t>
            </a:r>
            <a:r>
              <a:rPr kumimoji="1" lang="en-US" altLang="ja-JP" sz="1050">
                <a:solidFill>
                  <a:schemeClr val="tx1"/>
                </a:solidFill>
                <a:latin typeface="Times New Roman" panose="02020603050405020304" pitchFamily="18" charset="0"/>
                <a:cs typeface="Times New Roman" panose="02020603050405020304" pitchFamily="18" charset="0"/>
              </a:rPr>
              <a:t> A</a:t>
            </a:r>
            <a:r>
              <a:rPr kumimoji="1" lang="en-US" altLang="ja-JP" sz="800">
                <a:solidFill>
                  <a:schemeClr val="tx1"/>
                </a:solidFill>
                <a:latin typeface="Times New Roman" panose="02020603050405020304" pitchFamily="18" charset="0"/>
                <a:cs typeface="Times New Roman" panose="02020603050405020304" pitchFamily="18" charset="0"/>
              </a:rPr>
              <a:t>2</a:t>
            </a:r>
            <a:r>
              <a:rPr kumimoji="1" lang="en-US" altLang="ja-JP" sz="1050">
                <a:solidFill>
                  <a:schemeClr val="tx1"/>
                </a:solidFill>
                <a:latin typeface="Times New Roman" panose="02020603050405020304" pitchFamily="18" charset="0"/>
                <a:cs typeface="Times New Roman" panose="02020603050405020304" pitchFamily="18" charset="0"/>
              </a:rPr>
              <a:t> A</a:t>
            </a:r>
            <a:r>
              <a:rPr kumimoji="1" lang="en-US" altLang="ja-JP" sz="800">
                <a:solidFill>
                  <a:schemeClr val="tx1"/>
                </a:solidFill>
                <a:latin typeface="Times New Roman" panose="02020603050405020304" pitchFamily="18" charset="0"/>
                <a:cs typeface="Times New Roman" panose="02020603050405020304" pitchFamily="18" charset="0"/>
              </a:rPr>
              <a:t>1 </a:t>
            </a:r>
            <a:r>
              <a:rPr kumimoji="1" lang="en-US" altLang="ja-JP" sz="1050">
                <a:solidFill>
                  <a:schemeClr val="tx1"/>
                </a:solidFill>
                <a:latin typeface="Times New Roman" panose="02020603050405020304" pitchFamily="18" charset="0"/>
                <a:cs typeface="Times New Roman" panose="02020603050405020304" pitchFamily="18" charset="0"/>
              </a:rPr>
              <a:t>      Listen addresses</a:t>
            </a:r>
          </a:p>
          <a:p>
            <a:r>
              <a:rPr kumimoji="1" lang="en-US" altLang="ja-JP" sz="1050">
                <a:solidFill>
                  <a:schemeClr val="tx1"/>
                </a:solidFill>
                <a:latin typeface="Times New Roman" panose="02020603050405020304" pitchFamily="18" charset="0"/>
                <a:cs typeface="Times New Roman" panose="02020603050405020304" pitchFamily="18" charset="0"/>
              </a:rPr>
              <a:t>(except X 0 1 1 1 1 1 1)</a:t>
            </a:r>
            <a:r>
              <a:rPr kumimoji="1" lang="en-US" altLang="ja-JP" sz="105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50" charset="-128"/>
                <a:cs typeface="Times New Roman" panose="02020603050405020304" pitchFamily="18" charset="0"/>
              </a:rPr>
              <a:t> </a:t>
            </a:r>
          </a:p>
          <a:p>
            <a:r>
              <a:rPr kumimoji="1" lang="en-US" altLang="ja-JP" sz="1050">
                <a:solidFill>
                  <a:schemeClr val="tx1"/>
                </a:solidFill>
                <a:latin typeface="Times New Roman" panose="02020603050405020304" pitchFamily="18" charset="0"/>
                <a:cs typeface="Times New Roman" panose="02020603050405020304" pitchFamily="18" charset="0"/>
              </a:rPr>
              <a:t>X 1 0 A</a:t>
            </a:r>
            <a:r>
              <a:rPr kumimoji="1" lang="en-US" altLang="ja-JP" sz="800">
                <a:solidFill>
                  <a:schemeClr val="tx1"/>
                </a:solidFill>
                <a:latin typeface="Times New Roman" panose="02020603050405020304" pitchFamily="18" charset="0"/>
                <a:cs typeface="Times New Roman" panose="02020603050405020304" pitchFamily="18" charset="0"/>
              </a:rPr>
              <a:t>5</a:t>
            </a:r>
            <a:r>
              <a:rPr kumimoji="1" lang="en-US" altLang="ja-JP" sz="1050">
                <a:solidFill>
                  <a:schemeClr val="tx1"/>
                </a:solidFill>
                <a:latin typeface="Times New Roman" panose="02020603050405020304" pitchFamily="18" charset="0"/>
                <a:cs typeface="Times New Roman" panose="02020603050405020304" pitchFamily="18" charset="0"/>
              </a:rPr>
              <a:t> A</a:t>
            </a:r>
            <a:r>
              <a:rPr kumimoji="1" lang="en-US" altLang="ja-JP" sz="800">
                <a:solidFill>
                  <a:schemeClr val="tx1"/>
                </a:solidFill>
                <a:latin typeface="Times New Roman" panose="02020603050405020304" pitchFamily="18" charset="0"/>
                <a:cs typeface="Times New Roman" panose="02020603050405020304" pitchFamily="18" charset="0"/>
              </a:rPr>
              <a:t>4</a:t>
            </a:r>
            <a:r>
              <a:rPr kumimoji="1" lang="en-US" altLang="ja-JP" sz="1050">
                <a:solidFill>
                  <a:schemeClr val="tx1"/>
                </a:solidFill>
                <a:latin typeface="Times New Roman" panose="02020603050405020304" pitchFamily="18" charset="0"/>
                <a:cs typeface="Times New Roman" panose="02020603050405020304" pitchFamily="18" charset="0"/>
              </a:rPr>
              <a:t> A</a:t>
            </a:r>
            <a:r>
              <a:rPr kumimoji="1" lang="en-US" altLang="ja-JP" sz="800">
                <a:solidFill>
                  <a:schemeClr val="tx1"/>
                </a:solidFill>
                <a:latin typeface="Times New Roman" panose="02020603050405020304" pitchFamily="18" charset="0"/>
                <a:cs typeface="Times New Roman" panose="02020603050405020304" pitchFamily="18" charset="0"/>
              </a:rPr>
              <a:t>3</a:t>
            </a:r>
            <a:r>
              <a:rPr kumimoji="1" lang="en-US" altLang="ja-JP" sz="1050">
                <a:solidFill>
                  <a:schemeClr val="tx1"/>
                </a:solidFill>
                <a:latin typeface="Times New Roman" panose="02020603050405020304" pitchFamily="18" charset="0"/>
                <a:cs typeface="Times New Roman" panose="02020603050405020304" pitchFamily="18" charset="0"/>
              </a:rPr>
              <a:t> A</a:t>
            </a:r>
            <a:r>
              <a:rPr kumimoji="1" lang="en-US" altLang="ja-JP" sz="800">
                <a:solidFill>
                  <a:schemeClr val="tx1"/>
                </a:solidFill>
                <a:latin typeface="Times New Roman" panose="02020603050405020304" pitchFamily="18" charset="0"/>
                <a:cs typeface="Times New Roman" panose="02020603050405020304" pitchFamily="18" charset="0"/>
              </a:rPr>
              <a:t>2</a:t>
            </a:r>
            <a:r>
              <a:rPr kumimoji="1" lang="en-US" altLang="ja-JP" sz="1050">
                <a:solidFill>
                  <a:schemeClr val="tx1"/>
                </a:solidFill>
                <a:latin typeface="Times New Roman" panose="02020603050405020304" pitchFamily="18" charset="0"/>
                <a:cs typeface="Times New Roman" panose="02020603050405020304" pitchFamily="18" charset="0"/>
              </a:rPr>
              <a:t> A</a:t>
            </a:r>
            <a:r>
              <a:rPr kumimoji="1" lang="en-US" altLang="ja-JP" sz="800">
                <a:solidFill>
                  <a:schemeClr val="tx1"/>
                </a:solidFill>
                <a:latin typeface="Times New Roman" panose="02020603050405020304" pitchFamily="18" charset="0"/>
                <a:cs typeface="Times New Roman" panose="02020603050405020304" pitchFamily="18" charset="0"/>
              </a:rPr>
              <a:t>1</a:t>
            </a:r>
            <a:r>
              <a:rPr kumimoji="1" lang="en-US" altLang="ja-JP" sz="1050">
                <a:solidFill>
                  <a:schemeClr val="tx1"/>
                </a:solidFill>
                <a:latin typeface="Times New Roman" panose="02020603050405020304" pitchFamily="18" charset="0"/>
                <a:cs typeface="Times New Roman" panose="02020603050405020304" pitchFamily="18" charset="0"/>
              </a:rPr>
              <a:t>       Talk addresses</a:t>
            </a:r>
          </a:p>
          <a:p>
            <a:r>
              <a:rPr kumimoji="1" lang="en-US" altLang="ja-JP" sz="1050">
                <a:solidFill>
                  <a:schemeClr val="tx1"/>
                </a:solidFill>
                <a:latin typeface="Times New Roman" panose="02020603050405020304" pitchFamily="18" charset="0"/>
                <a:cs typeface="Times New Roman" panose="02020603050405020304" pitchFamily="18" charset="0"/>
              </a:rPr>
              <a:t>(except X 1 0 1 1 1 1 1)</a:t>
            </a:r>
          </a:p>
          <a:p>
            <a:r>
              <a:rPr kumimoji="1" lang="en-US" altLang="ja-JP" sz="1050">
                <a:solidFill>
                  <a:schemeClr val="tx1"/>
                </a:solidFill>
                <a:latin typeface="Times New Roman" panose="02020603050405020304" pitchFamily="18" charset="0"/>
                <a:cs typeface="Times New Roman" panose="02020603050405020304" pitchFamily="18" charset="0"/>
              </a:rPr>
              <a:t>X 0 1 1 1 1 1 1 and           "Unlisten" command</a:t>
            </a:r>
          </a:p>
          <a:p>
            <a:r>
              <a:rPr kumimoji="1" lang="en-US" altLang="ja-JP" sz="1050">
                <a:solidFill>
                  <a:schemeClr val="tx1"/>
                </a:solidFill>
                <a:latin typeface="Times New Roman" panose="02020603050405020304" pitchFamily="18" charset="0"/>
                <a:cs typeface="Times New Roman" panose="02020603050405020304" pitchFamily="18" charset="0"/>
              </a:rPr>
              <a:t>X 1 0 1 1 1 1 1                   "Unlalk'' command</a:t>
            </a:r>
          </a:p>
          <a:p>
            <a:r>
              <a:rPr kumimoji="1" lang="en-US" altLang="ja-JP" sz="1050">
                <a:solidFill>
                  <a:schemeClr val="tx1"/>
                </a:solidFill>
                <a:latin typeface="Times New Roman" panose="02020603050405020304" pitchFamily="18" charset="0"/>
                <a:cs typeface="Times New Roman" panose="02020603050405020304" pitchFamily="18" charset="0"/>
              </a:rPr>
              <a:t>Note that the 6th and 7th digits indicate the meaning to be assigned to the information in the first 5 digits. The 8th digits (X) is not used when MRE is low so devices that use the ASCII 7-bit code are able to control the bus.</a:t>
            </a:r>
          </a:p>
          <a:p>
            <a:r>
              <a:rPr lang="en-US" altLang="ja-JP" sz="1050">
                <a:solidFill>
                  <a:schemeClr val="tx1"/>
                </a:solidFill>
                <a:latin typeface="Times New Roman" panose="02020603050405020304" pitchFamily="18" charset="0"/>
                <a:cs typeface="Times New Roman" panose="02020603050405020304" pitchFamily="18" charset="0"/>
              </a:rPr>
              <a:t>  </a:t>
            </a:r>
            <a:r>
              <a:rPr kumimoji="1" lang="en-US" altLang="ja-JP" sz="1050">
                <a:solidFill>
                  <a:schemeClr val="tx1"/>
                </a:solidFill>
                <a:latin typeface="Times New Roman" panose="02020603050405020304" pitchFamily="18" charset="0"/>
                <a:cs typeface="Times New Roman" panose="02020603050405020304" pitchFamily="18" charset="0"/>
              </a:rPr>
              <a:t> To allow more than one device at a time to function as a listener, any device becomes a listener when its listen address is placed on the bus (while MRE is low) and it remains a listener until the "unlisten" command is transmitted. Talkers, on the other hand, stop functioning as talkers whenever another talk address is put on the data lines (with MRE low). This prevents more than one device from talking al a time. (Talking is also terminated by the "untalk" command.)</a:t>
            </a:r>
          </a:p>
          <a:p>
            <a:endParaRPr lang="en-US" altLang="ja-JP" sz="1050">
              <a:solidFill>
                <a:schemeClr val="tx1"/>
              </a:solidFill>
              <a:latin typeface="Times New Roman" panose="02020603050405020304" pitchFamily="18" charset="0"/>
              <a:cs typeface="Times New Roman" panose="02020603050405020304" pitchFamily="18" charset="0"/>
            </a:endParaRPr>
          </a:p>
          <a:p>
            <a:r>
              <a:rPr kumimoji="1" lang="en-US" altLang="ja-JP" sz="1050" b="1">
                <a:solidFill>
                  <a:schemeClr val="tx1"/>
                </a:solidFill>
                <a:latin typeface="Arial" panose="020B0604020202020204" pitchFamily="34" charset="0"/>
                <a:cs typeface="Arial" panose="020B0604020202020204" pitchFamily="34" charset="0"/>
              </a:rPr>
              <a:t>Data Transfer</a:t>
            </a:r>
          </a:p>
          <a:p>
            <a:r>
              <a:rPr kumimoji="1" lang="en-US" altLang="ja-JP" sz="1050">
                <a:solidFill>
                  <a:schemeClr val="tx1"/>
                </a:solidFill>
                <a:latin typeface="Times New Roman" panose="02020603050405020304" pitchFamily="18" charset="0"/>
                <a:cs typeface="Times New Roman" panose="02020603050405020304" pitchFamily="18" charset="0"/>
              </a:rPr>
              <a:t>Information-whether addresses, commands, measurement results, or other data-is transferred</a:t>
            </a:r>
          </a:p>
          <a:p>
            <a:r>
              <a:rPr kumimoji="1" lang="en-US" altLang="ja-JP" sz="1050">
                <a:solidFill>
                  <a:schemeClr val="tx1"/>
                </a:solidFill>
                <a:latin typeface="Times New Roman" panose="02020603050405020304" pitchFamily="18" charset="0"/>
                <a:cs typeface="Times New Roman" panose="02020603050405020304" pitchFamily="18" charset="0"/>
              </a:rPr>
              <a:t>on the data lines under control of a technique</a:t>
            </a:r>
          </a:p>
        </p:txBody>
      </p:sp>
      <p:sp>
        <p:nvSpPr>
          <p:cNvPr id="7" name="正方形/長方形 6">
            <a:extLst>
              <a:ext uri="{FF2B5EF4-FFF2-40B4-BE49-F238E27FC236}">
                <a16:creationId xmlns:a16="http://schemas.microsoft.com/office/drawing/2014/main" id="{D973E1EE-3D87-71CE-91BC-78CA71A5A99A}"/>
              </a:ext>
            </a:extLst>
          </p:cNvPr>
          <p:cNvSpPr/>
          <p:nvPr/>
        </p:nvSpPr>
        <p:spPr>
          <a:xfrm>
            <a:off x="4009389" y="989825"/>
            <a:ext cx="3168000" cy="8496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ja-JP" altLang="en-US" sz="1050">
                <a:solidFill>
                  <a:schemeClr val="tx1"/>
                </a:solidFill>
                <a:latin typeface="メイリオ" panose="020B0604030504040204" pitchFamily="50" charset="-128"/>
                <a:ea typeface="メイリオ" panose="020B0604030504040204" pitchFamily="50" charset="-128"/>
              </a:rPr>
              <a:t>る。おそらく、データ・ラインのコード・ワード</a:t>
            </a:r>
          </a:p>
          <a:p>
            <a:r>
              <a:rPr kumimoji="1" lang="ja-JP" altLang="en-US" sz="1050">
                <a:solidFill>
                  <a:schemeClr val="tx1"/>
                </a:solidFill>
                <a:latin typeface="メイリオ" panose="020B0604030504040204" pitchFamily="50" charset="-128"/>
                <a:ea typeface="メイリオ" panose="020B0604030504040204" pitchFamily="50" charset="-128"/>
              </a:rPr>
              <a:t>の一部をロール・アドレスとして割り当てることも可能であるが、</a:t>
            </a:r>
            <a:r>
              <a:rPr kumimoji="1" lang="en-US" altLang="ja-JP" sz="1050">
                <a:solidFill>
                  <a:schemeClr val="tx1"/>
                </a:solidFill>
                <a:latin typeface="メイリオ" panose="020B0604030504040204" pitchFamily="50" charset="-128"/>
                <a:ea typeface="メイリオ" panose="020B0604030504040204" pitchFamily="50" charset="-128"/>
              </a:rPr>
              <a:t>8</a:t>
            </a:r>
            <a:r>
              <a:rPr kumimoji="1" lang="ja-JP" altLang="en-US" sz="1050">
                <a:solidFill>
                  <a:schemeClr val="tx1"/>
                </a:solidFill>
                <a:latin typeface="メイリオ" panose="020B0604030504040204" pitchFamily="50" charset="-128"/>
                <a:ea typeface="メイリオ" panose="020B0604030504040204" pitchFamily="50" charset="-128"/>
              </a:rPr>
              <a:t>本の信号線では</a:t>
            </a:r>
            <a:r>
              <a:rPr kumimoji="1" lang="en-US" altLang="ja-JP" sz="1050">
                <a:solidFill>
                  <a:schemeClr val="tx1"/>
                </a:solidFill>
                <a:latin typeface="メイリオ" panose="020B0604030504040204" pitchFamily="50" charset="-128"/>
                <a:ea typeface="メイリオ" panose="020B0604030504040204" pitchFamily="50" charset="-128"/>
              </a:rPr>
              <a:t>256</a:t>
            </a:r>
            <a:r>
              <a:rPr kumimoji="1" lang="ja-JP" altLang="en-US" sz="1050">
                <a:solidFill>
                  <a:schemeClr val="tx1"/>
                </a:solidFill>
                <a:latin typeface="メイリオ" panose="020B0604030504040204" pitchFamily="50" charset="-128"/>
                <a:ea typeface="メイリオ" panose="020B0604030504040204" pitchFamily="50" charset="-128"/>
              </a:rPr>
              <a:t>種類しかない。デバイスによっては、アドレス・ワードとして確保された同じワードを伝送データに含む可能性があるため、バスが伝送するコードに制限を設けないことが望ましい。</a:t>
            </a:r>
            <a:endParaRPr kumimoji="1" lang="en-US" altLang="ja-JP" sz="1050">
              <a:solidFill>
                <a:schemeClr val="tx1"/>
              </a:solidFill>
              <a:latin typeface="メイリオ" panose="020B0604030504040204" pitchFamily="50" charset="-128"/>
              <a:ea typeface="メイリオ" panose="020B0604030504040204" pitchFamily="50" charset="-128"/>
            </a:endParaRPr>
          </a:p>
          <a:p>
            <a:r>
              <a:rPr kumimoji="1" lang="ja-JP" altLang="en-US" sz="1050">
                <a:solidFill>
                  <a:schemeClr val="tx1"/>
                </a:solidFill>
                <a:latin typeface="メイリオ" panose="020B0604030504040204" pitchFamily="50" charset="-128"/>
                <a:ea typeface="メイリオ" panose="020B0604030504040204" pitchFamily="50" charset="-128"/>
              </a:rPr>
              <a:t>　そのため、新しいインタフェースシステムには、マルチプル・レスポンス・イネーブル（</a:t>
            </a:r>
            <a:r>
              <a:rPr kumimoji="1" lang="en-US" altLang="ja-JP" sz="1050">
                <a:solidFill>
                  <a:schemeClr val="tx1"/>
                </a:solidFill>
                <a:latin typeface="メイリオ" panose="020B0604030504040204" pitchFamily="50" charset="-128"/>
                <a:ea typeface="メイリオ" panose="020B0604030504040204" pitchFamily="50" charset="-128"/>
              </a:rPr>
              <a:t>MRE</a:t>
            </a:r>
            <a:r>
              <a:rPr kumimoji="1" lang="ja-JP" altLang="en-US" sz="1050">
                <a:solidFill>
                  <a:schemeClr val="tx1"/>
                </a:solidFill>
                <a:latin typeface="メイリオ" panose="020B0604030504040204" pitchFamily="50" charset="-128"/>
                <a:ea typeface="メイリオ" panose="020B0604030504040204" pitchFamily="50" charset="-128"/>
              </a:rPr>
              <a:t>）と呼ばれる制御線がある。この</a:t>
            </a:r>
            <a:r>
              <a:rPr lang="ja-JP" altLang="en-US" sz="1050">
                <a:solidFill>
                  <a:schemeClr val="tx1"/>
                </a:solidFill>
                <a:latin typeface="メイリオ" panose="020B0604030504040204" pitchFamily="50" charset="-128"/>
                <a:ea typeface="メイリオ" panose="020B0604030504040204" pitchFamily="50" charset="-128"/>
              </a:rPr>
              <a:t>信号線</a:t>
            </a:r>
            <a:r>
              <a:rPr kumimoji="1" lang="ja-JP" altLang="en-US" sz="1050">
                <a:solidFill>
                  <a:schemeClr val="tx1"/>
                </a:solidFill>
                <a:latin typeface="メイリオ" panose="020B0604030504040204" pitchFamily="50" charset="-128"/>
                <a:ea typeface="メイリオ" panose="020B0604030504040204" pitchFamily="50" charset="-128"/>
              </a:rPr>
              <a:t>は、現在コントローラとして指定されているデバイスによってのみ駆動される。コントローラが</a:t>
            </a:r>
            <a:r>
              <a:rPr kumimoji="1" lang="en-US" altLang="ja-JP" sz="1050">
                <a:solidFill>
                  <a:schemeClr val="tx1"/>
                </a:solidFill>
                <a:latin typeface="メイリオ" panose="020B0604030504040204" pitchFamily="50" charset="-128"/>
                <a:ea typeface="メイリオ" panose="020B0604030504040204" pitchFamily="50" charset="-128"/>
              </a:rPr>
              <a:t>MRE</a:t>
            </a:r>
            <a:r>
              <a:rPr kumimoji="1" lang="ja-JP" altLang="en-US" sz="1050">
                <a:solidFill>
                  <a:schemeClr val="tx1"/>
                </a:solidFill>
                <a:latin typeface="メイリオ" panose="020B0604030504040204" pitchFamily="50" charset="-128"/>
                <a:ea typeface="メイリオ" panose="020B0604030504040204" pitchFamily="50" charset="-128"/>
              </a:rPr>
              <a:t>信号線をローレベルにすると、他のすべてのデバイスはデータラインをリッスンしなければならず、コントローラだけがコードを送信できる。</a:t>
            </a:r>
            <a:r>
              <a:rPr kumimoji="1" lang="en-US" altLang="ja-JP" sz="1050">
                <a:solidFill>
                  <a:schemeClr val="tx1"/>
                </a:solidFill>
                <a:latin typeface="メイリオ" panose="020B0604030504040204" pitchFamily="50" charset="-128"/>
                <a:ea typeface="メイリオ" panose="020B0604030504040204" pitchFamily="50" charset="-128"/>
              </a:rPr>
              <a:t>MRE</a:t>
            </a:r>
            <a:r>
              <a:rPr kumimoji="1" lang="ja-JP" altLang="en-US" sz="1050">
                <a:solidFill>
                  <a:schemeClr val="tx1"/>
                </a:solidFill>
                <a:latin typeface="メイリオ" panose="020B0604030504040204" pitchFamily="50" charset="-128"/>
                <a:ea typeface="メイリオ" panose="020B0604030504040204" pitchFamily="50" charset="-128"/>
              </a:rPr>
              <a:t>が再びハイレベルになると、</a:t>
            </a:r>
            <a:r>
              <a:rPr kumimoji="1" lang="en-US" altLang="ja-JP" sz="1050">
                <a:solidFill>
                  <a:schemeClr val="tx1"/>
                </a:solidFill>
                <a:latin typeface="メイリオ" panose="020B0604030504040204" pitchFamily="50" charset="-128"/>
                <a:ea typeface="メイリオ" panose="020B0604030504040204" pitchFamily="50" charset="-128"/>
              </a:rPr>
              <a:t>MRE</a:t>
            </a:r>
            <a:r>
              <a:rPr kumimoji="1" lang="ja-JP" altLang="en-US" sz="1050">
                <a:solidFill>
                  <a:schemeClr val="tx1"/>
                </a:solidFill>
                <a:latin typeface="メイリオ" panose="020B0604030504040204" pitchFamily="50" charset="-128"/>
                <a:ea typeface="メイリオ" panose="020B0604030504040204" pitchFamily="50" charset="-128"/>
              </a:rPr>
              <a:t>がローレベルの間にアドレス指定されたデバイスだけがデータラインを使用できる。それ以外のデバイスは非アクティブのままである。</a:t>
            </a:r>
            <a:endParaRPr kumimoji="1" lang="en-US" altLang="ja-JP" sz="1050">
              <a:solidFill>
                <a:schemeClr val="tx1"/>
              </a:solidFill>
              <a:latin typeface="メイリオ" panose="020B0604030504040204" pitchFamily="50" charset="-128"/>
              <a:ea typeface="メイリオ" panose="020B0604030504040204" pitchFamily="50" charset="-128"/>
            </a:endParaRPr>
          </a:p>
          <a:p>
            <a:endParaRPr lang="en-US" altLang="ja-JP" sz="1050">
              <a:solidFill>
                <a:schemeClr val="tx1"/>
              </a:solidFill>
              <a:latin typeface="メイリオ" panose="020B0604030504040204" pitchFamily="50" charset="-128"/>
              <a:ea typeface="メイリオ" panose="020B0604030504040204" pitchFamily="50" charset="-128"/>
            </a:endParaRPr>
          </a:p>
          <a:p>
            <a:r>
              <a:rPr lang="ja-JP" altLang="en-US" sz="1050" b="1">
                <a:solidFill>
                  <a:schemeClr val="tx1"/>
                </a:solidFill>
                <a:latin typeface="メイリオ" panose="020B0604030504040204" pitchFamily="50" charset="-128"/>
                <a:ea typeface="メイリオ" panose="020B0604030504040204" pitchFamily="50" charset="-128"/>
              </a:rPr>
              <a:t>呼び出しへの応答</a:t>
            </a:r>
            <a:br>
              <a:rPr lang="ja-JP" altLang="en-US" sz="1050">
                <a:solidFill>
                  <a:schemeClr val="tx1"/>
                </a:solidFill>
                <a:latin typeface="メイリオ" panose="020B0604030504040204" pitchFamily="50" charset="-128"/>
                <a:ea typeface="メイリオ" panose="020B0604030504040204" pitchFamily="50" charset="-128"/>
              </a:rPr>
            </a:br>
            <a:r>
              <a:rPr lang="ja-JP" altLang="en-US" sz="1050">
                <a:solidFill>
                  <a:schemeClr val="tx1"/>
                </a:solidFill>
                <a:latin typeface="メイリオ" panose="020B0604030504040204" pitchFamily="50" charset="-128"/>
                <a:ea typeface="メイリオ" panose="020B0604030504040204" pitchFamily="50" charset="-128"/>
              </a:rPr>
              <a:t>   </a:t>
            </a:r>
            <a:r>
              <a:rPr lang="en-US" altLang="ja-JP" sz="1050">
                <a:solidFill>
                  <a:schemeClr val="tx1"/>
                </a:solidFill>
                <a:latin typeface="メイリオ" panose="020B0604030504040204" pitchFamily="50" charset="-128"/>
                <a:ea typeface="メイリオ" panose="020B0604030504040204" pitchFamily="50" charset="-128"/>
              </a:rPr>
              <a:t>MRE</a:t>
            </a:r>
            <a:r>
              <a:rPr lang="ja-JP" altLang="en-US" sz="1050">
                <a:solidFill>
                  <a:schemeClr val="tx1"/>
                </a:solidFill>
                <a:latin typeface="メイリオ" panose="020B0604030504040204" pitchFamily="50" charset="-128"/>
                <a:ea typeface="メイリオ" panose="020B0604030504040204" pitchFamily="50" charset="-128"/>
              </a:rPr>
              <a:t>ラインは、データ・ラインのアドレス・モード／データ・モード・セレクタである。</a:t>
            </a:r>
            <a:r>
              <a:rPr lang="en-US" altLang="ja-JP" sz="1050">
                <a:solidFill>
                  <a:schemeClr val="tx1"/>
                </a:solidFill>
                <a:latin typeface="メイリオ" panose="020B0604030504040204" pitchFamily="50" charset="-128"/>
                <a:ea typeface="メイリオ" panose="020B0604030504040204" pitchFamily="50" charset="-128"/>
              </a:rPr>
              <a:t>MRE</a:t>
            </a:r>
            <a:r>
              <a:rPr lang="ja-JP" altLang="en-US" sz="1050">
                <a:solidFill>
                  <a:schemeClr val="tx1"/>
                </a:solidFill>
                <a:latin typeface="メイリオ" panose="020B0604030504040204" pitchFamily="50" charset="-128"/>
                <a:ea typeface="メイリオ" panose="020B0604030504040204" pitchFamily="50" charset="-128"/>
              </a:rPr>
              <a:t>がローの時、データラインのコードはバスに接続された全てのデバイスに対して同じ意味を持つ。</a:t>
            </a:r>
            <a:r>
              <a:rPr lang="en-US" altLang="ja-JP" sz="1050">
                <a:solidFill>
                  <a:schemeClr val="tx1"/>
                </a:solidFill>
                <a:latin typeface="メイリオ" panose="020B0604030504040204" pitchFamily="50" charset="-128"/>
                <a:ea typeface="メイリオ" panose="020B0604030504040204" pitchFamily="50" charset="-128"/>
              </a:rPr>
              <a:t>MRE</a:t>
            </a:r>
            <a:r>
              <a:rPr lang="ja-JP" altLang="en-US" sz="1050">
                <a:solidFill>
                  <a:schemeClr val="tx1"/>
                </a:solidFill>
                <a:latin typeface="メイリオ" panose="020B0604030504040204" pitchFamily="50" charset="-128"/>
                <a:ea typeface="メイリオ" panose="020B0604030504040204" pitchFamily="50" charset="-128"/>
              </a:rPr>
              <a:t>がハイの場合、使用されるコードに制限はない。</a:t>
            </a:r>
            <a:r>
              <a:rPr lang="en-US" altLang="ja-JP" sz="1050">
                <a:solidFill>
                  <a:schemeClr val="tx1"/>
                </a:solidFill>
                <a:latin typeface="メイリオ" panose="020B0604030504040204" pitchFamily="50" charset="-128"/>
                <a:ea typeface="メイリオ" panose="020B0604030504040204" pitchFamily="50" charset="-128"/>
              </a:rPr>
              <a:t>MRE</a:t>
            </a:r>
            <a:r>
              <a:rPr lang="ja-JP" altLang="en-US" sz="1050">
                <a:solidFill>
                  <a:schemeClr val="tx1"/>
                </a:solidFill>
                <a:latin typeface="メイリオ" panose="020B0604030504040204" pitchFamily="50" charset="-128"/>
                <a:ea typeface="メイリオ" panose="020B0604030504040204" pitchFamily="50" charset="-128"/>
              </a:rPr>
              <a:t>がローの時に使用されるコードには、アドレスだけでなく特定のコマンドも含まれ、</a:t>
            </a:r>
            <a:r>
              <a:rPr lang="en-US" altLang="ja-JP" sz="1050">
                <a:solidFill>
                  <a:schemeClr val="tx1"/>
                </a:solidFill>
                <a:latin typeface="メイリオ" panose="020B0604030504040204" pitchFamily="50" charset="-128"/>
                <a:ea typeface="メイリオ" panose="020B0604030504040204" pitchFamily="50" charset="-128"/>
              </a:rPr>
              <a:t>4</a:t>
            </a:r>
            <a:r>
              <a:rPr lang="ja-JP" altLang="en-US" sz="1050">
                <a:solidFill>
                  <a:schemeClr val="tx1"/>
                </a:solidFill>
                <a:latin typeface="メイリオ" panose="020B0604030504040204" pitchFamily="50" charset="-128"/>
                <a:ea typeface="メイリオ" panose="020B0604030504040204" pitchFamily="50" charset="-128"/>
              </a:rPr>
              <a:t>つのクラスに分類される：</a:t>
            </a:r>
            <a:endParaRPr lang="en-US" altLang="ja-JP" sz="1050">
              <a:solidFill>
                <a:schemeClr val="tx1"/>
              </a:solidFill>
              <a:latin typeface="メイリオ" panose="020B0604030504040204" pitchFamily="50" charset="-128"/>
              <a:ea typeface="メイリオ" panose="020B0604030504040204" pitchFamily="50" charset="-128"/>
            </a:endParaRPr>
          </a:p>
          <a:p>
            <a:r>
              <a:rPr lang="ja-JP" altLang="en-US" sz="1050">
                <a:solidFill>
                  <a:schemeClr val="tx1"/>
                </a:solidFill>
                <a:latin typeface="メイリオ" panose="020B0604030504040204" pitchFamily="50" charset="-128"/>
                <a:ea typeface="メイリオ" panose="020B0604030504040204" pitchFamily="50" charset="-128"/>
              </a:rPr>
              <a:t>コード形式　　　　　　意味</a:t>
            </a:r>
            <a:endParaRPr lang="en-US" altLang="ja-JP" sz="1050">
              <a:solidFill>
                <a:schemeClr val="tx1"/>
              </a:solidFill>
              <a:latin typeface="メイリオ" panose="020B0604030504040204" pitchFamily="50" charset="-128"/>
              <a:ea typeface="メイリオ" panose="020B0604030504040204" pitchFamily="50" charset="-128"/>
            </a:endParaRPr>
          </a:p>
          <a:p>
            <a:r>
              <a:rPr lang="en-US" altLang="ja-JP" sz="1050">
                <a:solidFill>
                  <a:schemeClr val="tx1"/>
                </a:solidFill>
                <a:latin typeface="メイリオ" panose="020B0604030504040204" pitchFamily="50" charset="-128"/>
                <a:ea typeface="メイリオ" panose="020B0604030504040204" pitchFamily="50" charset="-128"/>
              </a:rPr>
              <a:t>X 0 0 A</a:t>
            </a:r>
            <a:r>
              <a:rPr lang="en-US" altLang="ja-JP" sz="800">
                <a:solidFill>
                  <a:schemeClr val="tx1"/>
                </a:solidFill>
                <a:latin typeface="メイリオ" panose="020B0604030504040204" pitchFamily="50" charset="-128"/>
                <a:ea typeface="メイリオ" panose="020B0604030504040204" pitchFamily="50" charset="-128"/>
              </a:rPr>
              <a:t>5</a:t>
            </a:r>
            <a:r>
              <a:rPr lang="en-US" altLang="ja-JP" sz="1050">
                <a:solidFill>
                  <a:schemeClr val="tx1"/>
                </a:solidFill>
                <a:latin typeface="メイリオ" panose="020B0604030504040204" pitchFamily="50" charset="-128"/>
                <a:ea typeface="メイリオ" panose="020B0604030504040204" pitchFamily="50" charset="-128"/>
              </a:rPr>
              <a:t> A</a:t>
            </a:r>
            <a:r>
              <a:rPr lang="en-US" altLang="ja-JP" sz="800">
                <a:solidFill>
                  <a:schemeClr val="tx1"/>
                </a:solidFill>
                <a:latin typeface="メイリオ" panose="020B0604030504040204" pitchFamily="50" charset="-128"/>
                <a:ea typeface="メイリオ" panose="020B0604030504040204" pitchFamily="50" charset="-128"/>
              </a:rPr>
              <a:t>4</a:t>
            </a:r>
            <a:r>
              <a:rPr lang="en-US" altLang="ja-JP" sz="1050">
                <a:solidFill>
                  <a:schemeClr val="tx1"/>
                </a:solidFill>
                <a:latin typeface="メイリオ" panose="020B0604030504040204" pitchFamily="50" charset="-128"/>
                <a:ea typeface="メイリオ" panose="020B0604030504040204" pitchFamily="50" charset="-128"/>
              </a:rPr>
              <a:t> A</a:t>
            </a:r>
            <a:r>
              <a:rPr lang="en-US" altLang="ja-JP" sz="800">
                <a:solidFill>
                  <a:schemeClr val="tx1"/>
                </a:solidFill>
                <a:latin typeface="メイリオ" panose="020B0604030504040204" pitchFamily="50" charset="-128"/>
                <a:ea typeface="メイリオ" panose="020B0604030504040204" pitchFamily="50" charset="-128"/>
              </a:rPr>
              <a:t>3</a:t>
            </a:r>
            <a:r>
              <a:rPr lang="en-US" altLang="ja-JP" sz="1050">
                <a:solidFill>
                  <a:schemeClr val="tx1"/>
                </a:solidFill>
                <a:latin typeface="メイリオ" panose="020B0604030504040204" pitchFamily="50" charset="-128"/>
                <a:ea typeface="メイリオ" panose="020B0604030504040204" pitchFamily="50" charset="-128"/>
              </a:rPr>
              <a:t> A</a:t>
            </a:r>
            <a:r>
              <a:rPr lang="en-US" altLang="ja-JP" sz="800">
                <a:solidFill>
                  <a:schemeClr val="tx1"/>
                </a:solidFill>
                <a:latin typeface="メイリオ" panose="020B0604030504040204" pitchFamily="50" charset="-128"/>
                <a:ea typeface="メイリオ" panose="020B0604030504040204" pitchFamily="50" charset="-128"/>
              </a:rPr>
              <a:t>2</a:t>
            </a:r>
            <a:r>
              <a:rPr lang="en-US" altLang="ja-JP" sz="1050">
                <a:solidFill>
                  <a:schemeClr val="tx1"/>
                </a:solidFill>
                <a:latin typeface="メイリオ" panose="020B0604030504040204" pitchFamily="50" charset="-128"/>
                <a:ea typeface="メイリオ" panose="020B0604030504040204" pitchFamily="50" charset="-128"/>
              </a:rPr>
              <a:t> A</a:t>
            </a:r>
            <a:r>
              <a:rPr lang="en-US" altLang="ja-JP" sz="800">
                <a:solidFill>
                  <a:schemeClr val="tx1"/>
                </a:solidFill>
                <a:latin typeface="メイリオ" panose="020B0604030504040204" pitchFamily="50" charset="-128"/>
                <a:ea typeface="メイリオ" panose="020B0604030504040204" pitchFamily="50" charset="-128"/>
              </a:rPr>
              <a:t>1</a:t>
            </a:r>
            <a:r>
              <a:rPr lang="ja-JP" altLang="en-US" sz="1050">
                <a:solidFill>
                  <a:schemeClr val="tx1"/>
                </a:solidFill>
                <a:latin typeface="メイリオ" panose="020B0604030504040204" pitchFamily="50" charset="-128"/>
                <a:ea typeface="メイリオ" panose="020B0604030504040204" pitchFamily="50" charset="-128"/>
              </a:rPr>
              <a:t>　ユニバーサル・コマンド</a:t>
            </a:r>
            <a:endParaRPr lang="en-US" altLang="ja-JP" sz="1050">
              <a:solidFill>
                <a:schemeClr val="tx1"/>
              </a:solidFill>
              <a:latin typeface="メイリオ" panose="020B0604030504040204" pitchFamily="50" charset="-128"/>
              <a:ea typeface="メイリオ" panose="020B0604030504040204" pitchFamily="50" charset="-128"/>
            </a:endParaRPr>
          </a:p>
          <a:p>
            <a:r>
              <a:rPr lang="en-US" altLang="ja-JP" sz="1050">
                <a:solidFill>
                  <a:schemeClr val="tx1"/>
                </a:solidFill>
                <a:latin typeface="メイリオ" panose="020B0604030504040204" pitchFamily="50" charset="-128"/>
                <a:ea typeface="メイリオ" panose="020B0604030504040204" pitchFamily="50" charset="-128"/>
              </a:rPr>
              <a:t>X 0 1 A</a:t>
            </a:r>
            <a:r>
              <a:rPr lang="en-US" altLang="ja-JP" sz="800">
                <a:solidFill>
                  <a:schemeClr val="tx1"/>
                </a:solidFill>
                <a:latin typeface="メイリオ" panose="020B0604030504040204" pitchFamily="50" charset="-128"/>
                <a:ea typeface="メイリオ" panose="020B0604030504040204" pitchFamily="50" charset="-128"/>
              </a:rPr>
              <a:t>5</a:t>
            </a:r>
            <a:r>
              <a:rPr lang="en-US" altLang="ja-JP" sz="1050">
                <a:solidFill>
                  <a:schemeClr val="tx1"/>
                </a:solidFill>
                <a:latin typeface="メイリオ" panose="020B0604030504040204" pitchFamily="50" charset="-128"/>
                <a:ea typeface="メイリオ" panose="020B0604030504040204" pitchFamily="50" charset="-128"/>
              </a:rPr>
              <a:t> A</a:t>
            </a:r>
            <a:r>
              <a:rPr lang="en-US" altLang="ja-JP" sz="800">
                <a:solidFill>
                  <a:schemeClr val="tx1"/>
                </a:solidFill>
                <a:latin typeface="メイリオ" panose="020B0604030504040204" pitchFamily="50" charset="-128"/>
                <a:ea typeface="メイリオ" panose="020B0604030504040204" pitchFamily="50" charset="-128"/>
              </a:rPr>
              <a:t>4</a:t>
            </a:r>
            <a:r>
              <a:rPr lang="en-US" altLang="ja-JP" sz="1050">
                <a:solidFill>
                  <a:schemeClr val="tx1"/>
                </a:solidFill>
                <a:latin typeface="メイリオ" panose="020B0604030504040204" pitchFamily="50" charset="-128"/>
                <a:ea typeface="メイリオ" panose="020B0604030504040204" pitchFamily="50" charset="-128"/>
              </a:rPr>
              <a:t> A</a:t>
            </a:r>
            <a:r>
              <a:rPr lang="en-US" altLang="ja-JP" sz="800">
                <a:solidFill>
                  <a:schemeClr val="tx1"/>
                </a:solidFill>
                <a:latin typeface="メイリオ" panose="020B0604030504040204" pitchFamily="50" charset="-128"/>
                <a:ea typeface="メイリオ" panose="020B0604030504040204" pitchFamily="50" charset="-128"/>
              </a:rPr>
              <a:t>3</a:t>
            </a:r>
            <a:r>
              <a:rPr lang="en-US" altLang="ja-JP" sz="1050">
                <a:solidFill>
                  <a:schemeClr val="tx1"/>
                </a:solidFill>
                <a:latin typeface="メイリオ" panose="020B0604030504040204" pitchFamily="50" charset="-128"/>
                <a:ea typeface="メイリオ" panose="020B0604030504040204" pitchFamily="50" charset="-128"/>
              </a:rPr>
              <a:t> A</a:t>
            </a:r>
            <a:r>
              <a:rPr lang="en-US" altLang="ja-JP" sz="800">
                <a:solidFill>
                  <a:schemeClr val="tx1"/>
                </a:solidFill>
                <a:latin typeface="メイリオ" panose="020B0604030504040204" pitchFamily="50" charset="-128"/>
                <a:ea typeface="メイリオ" panose="020B0604030504040204" pitchFamily="50" charset="-128"/>
              </a:rPr>
              <a:t>2</a:t>
            </a:r>
            <a:r>
              <a:rPr lang="en-US" altLang="ja-JP" sz="1050">
                <a:solidFill>
                  <a:schemeClr val="tx1"/>
                </a:solidFill>
                <a:latin typeface="メイリオ" panose="020B0604030504040204" pitchFamily="50" charset="-128"/>
                <a:ea typeface="メイリオ" panose="020B0604030504040204" pitchFamily="50" charset="-128"/>
              </a:rPr>
              <a:t> A</a:t>
            </a:r>
            <a:r>
              <a:rPr lang="en-US" altLang="ja-JP" sz="800">
                <a:solidFill>
                  <a:schemeClr val="tx1"/>
                </a:solidFill>
                <a:latin typeface="メイリオ" panose="020B0604030504040204" pitchFamily="50" charset="-128"/>
                <a:ea typeface="メイリオ" panose="020B0604030504040204" pitchFamily="50" charset="-128"/>
              </a:rPr>
              <a:t>1</a:t>
            </a:r>
            <a:r>
              <a:rPr lang="ja-JP" altLang="en-US" sz="800">
                <a:solidFill>
                  <a:schemeClr val="tx1"/>
                </a:solidFill>
                <a:latin typeface="メイリオ" panose="020B0604030504040204" pitchFamily="50" charset="-128"/>
                <a:ea typeface="メイリオ" panose="020B0604030504040204" pitchFamily="50" charset="-128"/>
              </a:rPr>
              <a:t>　 </a:t>
            </a:r>
            <a:r>
              <a:rPr lang="ja-JP" altLang="en-US" sz="1050">
                <a:solidFill>
                  <a:schemeClr val="tx1"/>
                </a:solidFill>
                <a:latin typeface="メイリオ" panose="020B0604030504040204" pitchFamily="50" charset="-128"/>
                <a:ea typeface="メイリオ" panose="020B0604030504040204" pitchFamily="50" charset="-128"/>
              </a:rPr>
              <a:t>リッスンアドレス</a:t>
            </a:r>
            <a:endParaRPr lang="en-US" altLang="ja-JP" sz="1050">
              <a:solidFill>
                <a:schemeClr val="tx1"/>
              </a:solidFill>
              <a:latin typeface="メイリオ" panose="020B0604030504040204" pitchFamily="50" charset="-128"/>
              <a:ea typeface="メイリオ" panose="020B0604030504040204" pitchFamily="50" charset="-128"/>
            </a:endParaRPr>
          </a:p>
          <a:p>
            <a:r>
              <a:rPr lang="en-US" altLang="ja-JP" sz="1050">
                <a:solidFill>
                  <a:schemeClr val="tx1"/>
                </a:solidFill>
                <a:latin typeface="メイリオ" panose="020B0604030504040204" pitchFamily="50" charset="-128"/>
                <a:ea typeface="メイリオ" panose="020B0604030504040204" pitchFamily="50" charset="-128"/>
              </a:rPr>
              <a:t>(</a:t>
            </a:r>
            <a:r>
              <a:rPr lang="ja-JP" altLang="en-US" sz="1050">
                <a:solidFill>
                  <a:schemeClr val="tx1"/>
                </a:solidFill>
                <a:latin typeface="メイリオ" panose="020B0604030504040204" pitchFamily="50" charset="-128"/>
                <a:ea typeface="メイリオ" panose="020B0604030504040204" pitchFamily="50" charset="-128"/>
              </a:rPr>
              <a:t>ただし、</a:t>
            </a:r>
            <a:r>
              <a:rPr lang="en-US" altLang="ja-JP" sz="1050">
                <a:solidFill>
                  <a:schemeClr val="tx1"/>
                </a:solidFill>
                <a:latin typeface="メイリオ" panose="020B0604030504040204" pitchFamily="50" charset="-128"/>
                <a:ea typeface="メイリオ" panose="020B0604030504040204" pitchFamily="50" charset="-128"/>
              </a:rPr>
              <a:t>X0111111 </a:t>
            </a:r>
            <a:r>
              <a:rPr lang="ja-JP" altLang="en-US" sz="1050">
                <a:solidFill>
                  <a:schemeClr val="tx1"/>
                </a:solidFill>
                <a:latin typeface="メイリオ" panose="020B0604030504040204" pitchFamily="50" charset="-128"/>
                <a:ea typeface="メイリオ" panose="020B0604030504040204" pitchFamily="50" charset="-128"/>
              </a:rPr>
              <a:t>を除く</a:t>
            </a:r>
            <a:r>
              <a:rPr lang="en-US" altLang="ja-JP" sz="1050">
                <a:solidFill>
                  <a:schemeClr val="tx1"/>
                </a:solidFill>
                <a:latin typeface="メイリオ" panose="020B0604030504040204" pitchFamily="50" charset="-128"/>
                <a:ea typeface="メイリオ" panose="020B0604030504040204" pitchFamily="50" charset="-128"/>
              </a:rPr>
              <a:t>) </a:t>
            </a:r>
          </a:p>
          <a:p>
            <a:r>
              <a:rPr lang="en-US" altLang="ja-JP" sz="1050">
                <a:solidFill>
                  <a:schemeClr val="tx1"/>
                </a:solidFill>
                <a:latin typeface="メイリオ" panose="020B0604030504040204" pitchFamily="50" charset="-128"/>
                <a:ea typeface="メイリオ" panose="020B0604030504040204" pitchFamily="50" charset="-128"/>
              </a:rPr>
              <a:t>X10 A</a:t>
            </a:r>
            <a:r>
              <a:rPr lang="en-US" altLang="ja-JP" sz="800">
                <a:solidFill>
                  <a:schemeClr val="tx1"/>
                </a:solidFill>
                <a:latin typeface="メイリオ" panose="020B0604030504040204" pitchFamily="50" charset="-128"/>
                <a:ea typeface="メイリオ" panose="020B0604030504040204" pitchFamily="50" charset="-128"/>
              </a:rPr>
              <a:t>5</a:t>
            </a:r>
            <a:r>
              <a:rPr lang="en-US" altLang="ja-JP" sz="1050">
                <a:solidFill>
                  <a:schemeClr val="tx1"/>
                </a:solidFill>
                <a:latin typeface="メイリオ" panose="020B0604030504040204" pitchFamily="50" charset="-128"/>
                <a:ea typeface="メイリオ" panose="020B0604030504040204" pitchFamily="50" charset="-128"/>
              </a:rPr>
              <a:t> A</a:t>
            </a:r>
            <a:r>
              <a:rPr lang="en-US" altLang="ja-JP" sz="800">
                <a:solidFill>
                  <a:schemeClr val="tx1"/>
                </a:solidFill>
                <a:latin typeface="メイリオ" panose="020B0604030504040204" pitchFamily="50" charset="-128"/>
                <a:ea typeface="メイリオ" panose="020B0604030504040204" pitchFamily="50" charset="-128"/>
              </a:rPr>
              <a:t>4</a:t>
            </a:r>
            <a:r>
              <a:rPr lang="en-US" altLang="ja-JP" sz="1050">
                <a:solidFill>
                  <a:schemeClr val="tx1"/>
                </a:solidFill>
                <a:latin typeface="メイリオ" panose="020B0604030504040204" pitchFamily="50" charset="-128"/>
                <a:ea typeface="メイリオ" panose="020B0604030504040204" pitchFamily="50" charset="-128"/>
              </a:rPr>
              <a:t> A</a:t>
            </a:r>
            <a:r>
              <a:rPr lang="en-US" altLang="ja-JP" sz="800">
                <a:solidFill>
                  <a:schemeClr val="tx1"/>
                </a:solidFill>
                <a:latin typeface="メイリオ" panose="020B0604030504040204" pitchFamily="50" charset="-128"/>
                <a:ea typeface="メイリオ" panose="020B0604030504040204" pitchFamily="50" charset="-128"/>
              </a:rPr>
              <a:t>3</a:t>
            </a:r>
            <a:r>
              <a:rPr lang="en-US" altLang="ja-JP" sz="1050">
                <a:solidFill>
                  <a:schemeClr val="tx1"/>
                </a:solidFill>
                <a:latin typeface="メイリオ" panose="020B0604030504040204" pitchFamily="50" charset="-128"/>
                <a:ea typeface="メイリオ" panose="020B0604030504040204" pitchFamily="50" charset="-128"/>
              </a:rPr>
              <a:t> A</a:t>
            </a:r>
            <a:r>
              <a:rPr lang="en-US" altLang="ja-JP" sz="800">
                <a:solidFill>
                  <a:schemeClr val="tx1"/>
                </a:solidFill>
                <a:latin typeface="メイリオ" panose="020B0604030504040204" pitchFamily="50" charset="-128"/>
                <a:ea typeface="メイリオ" panose="020B0604030504040204" pitchFamily="50" charset="-128"/>
              </a:rPr>
              <a:t>2</a:t>
            </a:r>
            <a:r>
              <a:rPr lang="en-US" altLang="ja-JP" sz="1050">
                <a:solidFill>
                  <a:schemeClr val="tx1"/>
                </a:solidFill>
                <a:latin typeface="メイリオ" panose="020B0604030504040204" pitchFamily="50" charset="-128"/>
                <a:ea typeface="メイリオ" panose="020B0604030504040204" pitchFamily="50" charset="-128"/>
              </a:rPr>
              <a:t> A</a:t>
            </a:r>
            <a:r>
              <a:rPr lang="en-US" altLang="ja-JP" sz="800">
                <a:solidFill>
                  <a:schemeClr val="tx1"/>
                </a:solidFill>
                <a:latin typeface="メイリオ" panose="020B0604030504040204" pitchFamily="50" charset="-128"/>
                <a:ea typeface="メイリオ" panose="020B0604030504040204" pitchFamily="50" charset="-128"/>
              </a:rPr>
              <a:t>1</a:t>
            </a:r>
            <a:r>
              <a:rPr lang="ja-JP" altLang="en-US" sz="800">
                <a:solidFill>
                  <a:schemeClr val="tx1"/>
                </a:solidFill>
                <a:latin typeface="メイリオ" panose="020B0604030504040204" pitchFamily="50" charset="-128"/>
                <a:ea typeface="メイリオ" panose="020B0604030504040204" pitchFamily="50" charset="-128"/>
              </a:rPr>
              <a:t>　</a:t>
            </a:r>
            <a:r>
              <a:rPr lang="ja-JP" altLang="en-US" sz="1050">
                <a:solidFill>
                  <a:schemeClr val="tx1"/>
                </a:solidFill>
                <a:latin typeface="メイリオ" panose="020B0604030504040204" pitchFamily="50" charset="-128"/>
                <a:ea typeface="メイリオ" panose="020B0604030504040204" pitchFamily="50" charset="-128"/>
              </a:rPr>
              <a:t>トークアドレス</a:t>
            </a:r>
            <a:endParaRPr lang="en-US" altLang="ja-JP" sz="1050">
              <a:solidFill>
                <a:schemeClr val="tx1"/>
              </a:solidFill>
              <a:latin typeface="メイリオ" panose="020B0604030504040204" pitchFamily="50" charset="-128"/>
              <a:ea typeface="メイリオ" panose="020B0604030504040204" pitchFamily="50" charset="-128"/>
            </a:endParaRPr>
          </a:p>
          <a:p>
            <a:r>
              <a:rPr lang="en-US" altLang="ja-JP" sz="1050">
                <a:solidFill>
                  <a:schemeClr val="tx1"/>
                </a:solidFill>
                <a:latin typeface="メイリオ" panose="020B0604030504040204" pitchFamily="50" charset="-128"/>
                <a:ea typeface="メイリオ" panose="020B0604030504040204" pitchFamily="50" charset="-128"/>
              </a:rPr>
              <a:t>(</a:t>
            </a:r>
            <a:r>
              <a:rPr lang="ja-JP" altLang="en-US" sz="1050">
                <a:solidFill>
                  <a:schemeClr val="tx1"/>
                </a:solidFill>
                <a:latin typeface="メイリオ" panose="020B0604030504040204" pitchFamily="50" charset="-128"/>
                <a:ea typeface="メイリオ" panose="020B0604030504040204" pitchFamily="50" charset="-128"/>
              </a:rPr>
              <a:t>ただし、</a:t>
            </a:r>
            <a:r>
              <a:rPr lang="en-US" altLang="ja-JP" sz="1050">
                <a:solidFill>
                  <a:schemeClr val="tx1"/>
                </a:solidFill>
                <a:latin typeface="メイリオ" panose="020B0604030504040204" pitchFamily="50" charset="-128"/>
                <a:ea typeface="メイリオ" panose="020B0604030504040204" pitchFamily="50" charset="-128"/>
              </a:rPr>
              <a:t>X1011111 </a:t>
            </a:r>
            <a:r>
              <a:rPr lang="ja-JP" altLang="en-US" sz="1050">
                <a:solidFill>
                  <a:schemeClr val="tx1"/>
                </a:solidFill>
                <a:latin typeface="メイリオ" panose="020B0604030504040204" pitchFamily="50" charset="-128"/>
                <a:ea typeface="メイリオ" panose="020B0604030504040204" pitchFamily="50" charset="-128"/>
              </a:rPr>
              <a:t>を除く</a:t>
            </a:r>
            <a:r>
              <a:rPr lang="en-US" altLang="ja-JP" sz="1050">
                <a:solidFill>
                  <a:schemeClr val="tx1"/>
                </a:solidFill>
                <a:latin typeface="メイリオ" panose="020B0604030504040204" pitchFamily="50" charset="-128"/>
                <a:ea typeface="メイリオ" panose="020B0604030504040204" pitchFamily="50" charset="-128"/>
              </a:rPr>
              <a:t>)</a:t>
            </a:r>
          </a:p>
          <a:p>
            <a:r>
              <a:rPr lang="en-US" altLang="ja-JP" sz="1050">
                <a:solidFill>
                  <a:schemeClr val="tx1"/>
                </a:solidFill>
                <a:latin typeface="メイリオ" panose="020B0604030504040204" pitchFamily="50" charset="-128"/>
                <a:ea typeface="メイリオ" panose="020B0604030504040204" pitchFamily="50" charset="-128"/>
              </a:rPr>
              <a:t>X 0 1 1 1 1 1 1       </a:t>
            </a:r>
            <a:r>
              <a:rPr lang="ja-JP" altLang="en-US" sz="1050">
                <a:solidFill>
                  <a:schemeClr val="tx1"/>
                </a:solidFill>
                <a:latin typeface="メイリオ" panose="020B0604030504040204" pitchFamily="50" charset="-128"/>
                <a:ea typeface="メイリオ" panose="020B0604030504040204" pitchFamily="50" charset="-128"/>
              </a:rPr>
              <a:t>「アンリッスン」コマンド</a:t>
            </a:r>
            <a:endParaRPr lang="en-US" altLang="ja-JP" sz="1050">
              <a:solidFill>
                <a:schemeClr val="tx1"/>
              </a:solidFill>
              <a:latin typeface="メイリオ" panose="020B0604030504040204" pitchFamily="50" charset="-128"/>
              <a:ea typeface="メイリオ" panose="020B0604030504040204" pitchFamily="50" charset="-128"/>
            </a:endParaRPr>
          </a:p>
          <a:p>
            <a:r>
              <a:rPr lang="en-US" altLang="ja-JP" sz="1050">
                <a:solidFill>
                  <a:schemeClr val="tx1"/>
                </a:solidFill>
                <a:latin typeface="メイリオ" panose="020B0604030504040204" pitchFamily="50" charset="-128"/>
                <a:ea typeface="メイリオ" panose="020B0604030504040204" pitchFamily="50" charset="-128"/>
              </a:rPr>
              <a:t>X 1 0 1 1 1 1 1       </a:t>
            </a:r>
            <a:r>
              <a:rPr lang="ja-JP" altLang="en-US" sz="1050">
                <a:solidFill>
                  <a:schemeClr val="tx1"/>
                </a:solidFill>
                <a:latin typeface="メイリオ" panose="020B0604030504040204" pitchFamily="50" charset="-128"/>
                <a:ea typeface="メイリオ" panose="020B0604030504040204" pitchFamily="50" charset="-128"/>
              </a:rPr>
              <a:t>「アントーク」コマンド</a:t>
            </a:r>
            <a:endParaRPr lang="en-US" altLang="ja-JP" sz="1050">
              <a:solidFill>
                <a:schemeClr val="tx1"/>
              </a:solidFill>
              <a:latin typeface="メイリオ" panose="020B0604030504040204" pitchFamily="50" charset="-128"/>
              <a:ea typeface="メイリオ" panose="020B0604030504040204" pitchFamily="50" charset="-128"/>
            </a:endParaRPr>
          </a:p>
          <a:p>
            <a:r>
              <a:rPr lang="ja-JP" altLang="en-US" sz="1050">
                <a:solidFill>
                  <a:schemeClr val="tx1"/>
                </a:solidFill>
                <a:latin typeface="メイリオ" panose="020B0604030504040204" pitchFamily="50" charset="-128"/>
                <a:ea typeface="メイリオ" panose="020B0604030504040204" pitchFamily="50" charset="-128"/>
              </a:rPr>
              <a:t>第</a:t>
            </a:r>
            <a:r>
              <a:rPr lang="en-US" altLang="ja-JP" sz="1050">
                <a:solidFill>
                  <a:schemeClr val="tx1"/>
                </a:solidFill>
                <a:latin typeface="メイリオ" panose="020B0604030504040204" pitchFamily="50" charset="-128"/>
                <a:ea typeface="メイリオ" panose="020B0604030504040204" pitchFamily="50" charset="-128"/>
              </a:rPr>
              <a:t>6</a:t>
            </a:r>
            <a:r>
              <a:rPr lang="ja-JP" altLang="en-US" sz="1050">
                <a:solidFill>
                  <a:schemeClr val="tx1"/>
                </a:solidFill>
                <a:latin typeface="メイリオ" panose="020B0604030504040204" pitchFamily="50" charset="-128"/>
                <a:ea typeface="メイリオ" panose="020B0604030504040204" pitchFamily="50" charset="-128"/>
              </a:rPr>
              <a:t>桁と第</a:t>
            </a:r>
            <a:r>
              <a:rPr lang="en-US" altLang="ja-JP" sz="1050">
                <a:solidFill>
                  <a:schemeClr val="tx1"/>
                </a:solidFill>
                <a:latin typeface="メイリオ" panose="020B0604030504040204" pitchFamily="50" charset="-128"/>
                <a:ea typeface="メイリオ" panose="020B0604030504040204" pitchFamily="50" charset="-128"/>
              </a:rPr>
              <a:t>7</a:t>
            </a:r>
            <a:r>
              <a:rPr lang="ja-JP" altLang="en-US" sz="1050">
                <a:solidFill>
                  <a:schemeClr val="tx1"/>
                </a:solidFill>
                <a:latin typeface="メイリオ" panose="020B0604030504040204" pitchFamily="50" charset="-128"/>
                <a:ea typeface="メイリオ" panose="020B0604030504040204" pitchFamily="50" charset="-128"/>
              </a:rPr>
              <a:t>桁は、第</a:t>
            </a:r>
            <a:r>
              <a:rPr lang="en-US" altLang="ja-JP" sz="1050">
                <a:solidFill>
                  <a:schemeClr val="tx1"/>
                </a:solidFill>
                <a:latin typeface="メイリオ" panose="020B0604030504040204" pitchFamily="50" charset="-128"/>
                <a:ea typeface="メイリオ" panose="020B0604030504040204" pitchFamily="50" charset="-128"/>
              </a:rPr>
              <a:t>1</a:t>
            </a:r>
            <a:r>
              <a:rPr lang="ja-JP" altLang="en-US" sz="1050">
                <a:solidFill>
                  <a:schemeClr val="tx1"/>
                </a:solidFill>
                <a:latin typeface="メイリオ" panose="020B0604030504040204" pitchFamily="50" charset="-128"/>
                <a:ea typeface="メイリオ" panose="020B0604030504040204" pitchFamily="50" charset="-128"/>
              </a:rPr>
              <a:t>～</a:t>
            </a:r>
            <a:r>
              <a:rPr lang="en-US" altLang="ja-JP" sz="1050">
                <a:solidFill>
                  <a:schemeClr val="tx1"/>
                </a:solidFill>
                <a:latin typeface="メイリオ" panose="020B0604030504040204" pitchFamily="50" charset="-128"/>
                <a:ea typeface="メイリオ" panose="020B0604030504040204" pitchFamily="50" charset="-128"/>
              </a:rPr>
              <a:t>5</a:t>
            </a:r>
            <a:r>
              <a:rPr lang="ja-JP" altLang="en-US" sz="1050">
                <a:solidFill>
                  <a:schemeClr val="tx1"/>
                </a:solidFill>
                <a:latin typeface="メイリオ" panose="020B0604030504040204" pitchFamily="50" charset="-128"/>
                <a:ea typeface="メイリオ" panose="020B0604030504040204" pitchFamily="50" charset="-128"/>
              </a:rPr>
              <a:t>桁の情報の意味を表す。</a:t>
            </a:r>
            <a:r>
              <a:rPr lang="en-US" altLang="ja-JP" sz="1050">
                <a:solidFill>
                  <a:schemeClr val="tx1"/>
                </a:solidFill>
                <a:latin typeface="メイリオ" panose="020B0604030504040204" pitchFamily="50" charset="-128"/>
                <a:ea typeface="メイリオ" panose="020B0604030504040204" pitchFamily="50" charset="-128"/>
              </a:rPr>
              <a:t>8 </a:t>
            </a:r>
            <a:r>
              <a:rPr lang="ja-JP" altLang="en-US" sz="1050">
                <a:solidFill>
                  <a:schemeClr val="tx1"/>
                </a:solidFill>
                <a:latin typeface="メイリオ" panose="020B0604030504040204" pitchFamily="50" charset="-128"/>
                <a:ea typeface="メイリオ" panose="020B0604030504040204" pitchFamily="50" charset="-128"/>
              </a:rPr>
              <a:t>桁目</a:t>
            </a:r>
            <a:r>
              <a:rPr lang="en-US" altLang="ja-JP" sz="1050">
                <a:solidFill>
                  <a:schemeClr val="tx1"/>
                </a:solidFill>
                <a:latin typeface="メイリオ" panose="020B0604030504040204" pitchFamily="50" charset="-128"/>
                <a:ea typeface="メイリオ" panose="020B0604030504040204" pitchFamily="50" charset="-128"/>
              </a:rPr>
              <a:t>(X)</a:t>
            </a:r>
            <a:r>
              <a:rPr lang="ja-JP" altLang="en-US" sz="1050">
                <a:solidFill>
                  <a:schemeClr val="tx1"/>
                </a:solidFill>
                <a:latin typeface="メイリオ" panose="020B0604030504040204" pitchFamily="50" charset="-128"/>
                <a:ea typeface="メイリオ" panose="020B0604030504040204" pitchFamily="50" charset="-128"/>
              </a:rPr>
              <a:t>は </a:t>
            </a:r>
            <a:r>
              <a:rPr lang="en-US" altLang="ja-JP" sz="1050">
                <a:solidFill>
                  <a:schemeClr val="tx1"/>
                </a:solidFill>
                <a:latin typeface="メイリオ" panose="020B0604030504040204" pitchFamily="50" charset="-128"/>
                <a:ea typeface="メイリオ" panose="020B0604030504040204" pitchFamily="50" charset="-128"/>
              </a:rPr>
              <a:t>MRE </a:t>
            </a:r>
            <a:r>
              <a:rPr lang="ja-JP" altLang="en-US" sz="1050">
                <a:solidFill>
                  <a:schemeClr val="tx1"/>
                </a:solidFill>
                <a:latin typeface="メイリオ" panose="020B0604030504040204" pitchFamily="50" charset="-128"/>
                <a:ea typeface="メイリオ" panose="020B0604030504040204" pitchFamily="50" charset="-128"/>
              </a:rPr>
              <a:t>がローの時は使用されないので、</a:t>
            </a:r>
            <a:r>
              <a:rPr lang="en-US" altLang="ja-JP" sz="1050">
                <a:solidFill>
                  <a:schemeClr val="tx1"/>
                </a:solidFill>
                <a:latin typeface="メイリオ" panose="020B0604030504040204" pitchFamily="50" charset="-128"/>
                <a:ea typeface="メイリオ" panose="020B0604030504040204" pitchFamily="50" charset="-128"/>
              </a:rPr>
              <a:t>ASCII 7 </a:t>
            </a:r>
            <a:r>
              <a:rPr lang="ja-JP" altLang="en-US" sz="1050">
                <a:solidFill>
                  <a:schemeClr val="tx1"/>
                </a:solidFill>
                <a:latin typeface="メイリオ" panose="020B0604030504040204" pitchFamily="50" charset="-128"/>
                <a:ea typeface="メイリオ" panose="020B0604030504040204" pitchFamily="50" charset="-128"/>
              </a:rPr>
              <a:t>ビットコードを使用するデバイスはバスを制御することができる。</a:t>
            </a:r>
            <a:endParaRPr lang="en-US" altLang="ja-JP" sz="1050">
              <a:solidFill>
                <a:schemeClr val="tx1"/>
              </a:solidFill>
              <a:latin typeface="メイリオ" panose="020B0604030504040204" pitchFamily="50" charset="-128"/>
              <a:ea typeface="メイリオ" panose="020B0604030504040204" pitchFamily="50" charset="-128"/>
            </a:endParaRPr>
          </a:p>
          <a:p>
            <a:r>
              <a:rPr lang="ja-JP" altLang="en-US" sz="1050">
                <a:solidFill>
                  <a:schemeClr val="tx1"/>
                </a:solidFill>
                <a:latin typeface="メイリオ" panose="020B0604030504040204" pitchFamily="50" charset="-128"/>
                <a:ea typeface="メイリオ" panose="020B0604030504040204" pitchFamily="50" charset="-128"/>
              </a:rPr>
              <a:t>　一度に複数のデバイスがリスナとして機能できるようにするため、どのデバイスも、そのリッスンアドレスがバス上に置かれると（</a:t>
            </a:r>
            <a:r>
              <a:rPr lang="en-US" altLang="ja-JP" sz="1050">
                <a:solidFill>
                  <a:schemeClr val="tx1"/>
                </a:solidFill>
                <a:latin typeface="メイリオ" panose="020B0604030504040204" pitchFamily="50" charset="-128"/>
                <a:ea typeface="メイリオ" panose="020B0604030504040204" pitchFamily="50" charset="-128"/>
              </a:rPr>
              <a:t>MRE</a:t>
            </a:r>
            <a:r>
              <a:rPr lang="ja-JP" altLang="en-US" sz="1050">
                <a:solidFill>
                  <a:schemeClr val="tx1"/>
                </a:solidFill>
                <a:latin typeface="メイリオ" panose="020B0604030504040204" pitchFamily="50" charset="-128"/>
                <a:ea typeface="メイリオ" panose="020B0604030504040204" pitchFamily="50" charset="-128"/>
              </a:rPr>
              <a:t>がローの間）リスナになり、「</a:t>
            </a:r>
            <a:r>
              <a:rPr lang="en-US" altLang="ja-JP" sz="1050">
                <a:solidFill>
                  <a:schemeClr val="tx1"/>
                </a:solidFill>
                <a:latin typeface="メイリオ" panose="020B0604030504040204" pitchFamily="50" charset="-128"/>
                <a:ea typeface="メイリオ" panose="020B0604030504040204" pitchFamily="50" charset="-128"/>
              </a:rPr>
              <a:t>unlisten</a:t>
            </a:r>
            <a:r>
              <a:rPr lang="ja-JP" altLang="en-US" sz="1050">
                <a:solidFill>
                  <a:schemeClr val="tx1"/>
                </a:solidFill>
                <a:latin typeface="メイリオ" panose="020B0604030504040204" pitchFamily="50" charset="-128"/>
                <a:ea typeface="メイリオ" panose="020B0604030504040204" pitchFamily="50" charset="-128"/>
              </a:rPr>
              <a:t>」コマンドが送信されるまでリスナのままである。一方、トーカは、（</a:t>
            </a:r>
            <a:r>
              <a:rPr lang="en-US" altLang="ja-JP" sz="1050">
                <a:solidFill>
                  <a:schemeClr val="tx1"/>
                </a:solidFill>
                <a:latin typeface="メイリオ" panose="020B0604030504040204" pitchFamily="50" charset="-128"/>
                <a:ea typeface="メイリオ" panose="020B0604030504040204" pitchFamily="50" charset="-128"/>
              </a:rPr>
              <a:t>MRE </a:t>
            </a:r>
            <a:r>
              <a:rPr lang="ja-JP" altLang="en-US" sz="1050">
                <a:solidFill>
                  <a:schemeClr val="tx1"/>
                </a:solidFill>
                <a:latin typeface="メイリオ" panose="020B0604030504040204" pitchFamily="50" charset="-128"/>
                <a:ea typeface="メイリオ" panose="020B0604030504040204" pitchFamily="50" charset="-128"/>
              </a:rPr>
              <a:t>がローの状態で）別のトーク・アドレスがデータ線に置かれると、トーカとしての機能を停止する。これにより、一度に複数のデバイスがトークすることを防ぐことができる。</a:t>
            </a:r>
            <a:r>
              <a:rPr lang="en-US" altLang="ja-JP" sz="1050">
                <a:solidFill>
                  <a:schemeClr val="tx1"/>
                </a:solidFill>
                <a:latin typeface="メイリオ" panose="020B0604030504040204" pitchFamily="50" charset="-128"/>
                <a:ea typeface="メイリオ" panose="020B0604030504040204" pitchFamily="50" charset="-128"/>
              </a:rPr>
              <a:t>(</a:t>
            </a:r>
            <a:r>
              <a:rPr lang="ja-JP" altLang="en-US" sz="1050">
                <a:solidFill>
                  <a:schemeClr val="tx1"/>
                </a:solidFill>
                <a:latin typeface="メイリオ" panose="020B0604030504040204" pitchFamily="50" charset="-128"/>
                <a:ea typeface="メイリオ" panose="020B0604030504040204" pitchFamily="50" charset="-128"/>
              </a:rPr>
              <a:t>トークは </a:t>
            </a:r>
            <a:r>
              <a:rPr lang="en-US" altLang="ja-JP" sz="1050">
                <a:solidFill>
                  <a:schemeClr val="tx1"/>
                </a:solidFill>
                <a:latin typeface="メイリオ" panose="020B0604030504040204" pitchFamily="50" charset="-128"/>
                <a:ea typeface="メイリオ" panose="020B0604030504040204" pitchFamily="50" charset="-128"/>
              </a:rPr>
              <a:t>"untalk "</a:t>
            </a:r>
            <a:r>
              <a:rPr lang="ja-JP" altLang="en-US" sz="1050">
                <a:solidFill>
                  <a:schemeClr val="tx1"/>
                </a:solidFill>
                <a:latin typeface="メイリオ" panose="020B0604030504040204" pitchFamily="50" charset="-128"/>
                <a:ea typeface="メイリオ" panose="020B0604030504040204" pitchFamily="50" charset="-128"/>
              </a:rPr>
              <a:t>コマンドによっても終了する）。</a:t>
            </a:r>
            <a:endParaRPr kumimoji="1" lang="ja-JP" altLang="en-US" sz="1050">
              <a:solidFill>
                <a:schemeClr val="tx1"/>
              </a:solidFill>
              <a:latin typeface="メイリオ" panose="020B0604030504040204" pitchFamily="50" charset="-128"/>
              <a:ea typeface="メイリオ" panose="020B0604030504040204" pitchFamily="50" charset="-128"/>
            </a:endParaRPr>
          </a:p>
        </p:txBody>
      </p:sp>
      <p:sp>
        <p:nvSpPr>
          <p:cNvPr id="8" name="正方形/長方形 7">
            <a:extLst>
              <a:ext uri="{FF2B5EF4-FFF2-40B4-BE49-F238E27FC236}">
                <a16:creationId xmlns:a16="http://schemas.microsoft.com/office/drawing/2014/main" id="{21C16B76-FD30-B9FC-5762-E77206130CDC}"/>
              </a:ext>
            </a:extLst>
          </p:cNvPr>
          <p:cNvSpPr/>
          <p:nvPr/>
        </p:nvSpPr>
        <p:spPr>
          <a:xfrm>
            <a:off x="8585850" y="5940425"/>
            <a:ext cx="3168000" cy="61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800">
                <a:solidFill>
                  <a:schemeClr val="tx1"/>
                </a:solidFill>
                <a:latin typeface="Times New Roman" panose="02020603050405020304" pitchFamily="18" charset="0"/>
                <a:cs typeface="Times New Roman" panose="02020603050405020304" pitchFamily="18" charset="0"/>
              </a:rPr>
              <a:t>Fig. 3. </a:t>
            </a:r>
            <a:r>
              <a:rPr kumimoji="1" lang="en-US" altLang="ja-JP" sz="800" i="1">
                <a:solidFill>
                  <a:schemeClr val="bg1">
                    <a:lumMod val="50000"/>
                  </a:schemeClr>
                </a:solidFill>
                <a:latin typeface="Arial" panose="020B0604020202020204" pitchFamily="34" charset="0"/>
                <a:cs typeface="Arial" panose="020B0604020202020204" pitchFamily="34" charset="0"/>
              </a:rPr>
              <a:t>Flow diagram outlines sequence of events during transfer of data byte. More than one listener at a time can accept data because of logical-AND connection of RFD and DAC lines (see Fig. 4).</a:t>
            </a:r>
            <a:endParaRPr kumimoji="1" lang="ja-JP" altLang="en-US" sz="800" i="1">
              <a:solidFill>
                <a:schemeClr val="bg1">
                  <a:lumMod val="50000"/>
                </a:schemeClr>
              </a:solidFill>
              <a:latin typeface="Arial" panose="020B0604020202020204" pitchFamily="34" charset="0"/>
              <a:cs typeface="Arial" panose="020B0604020202020204" pitchFamily="34" charset="0"/>
            </a:endParaRPr>
          </a:p>
        </p:txBody>
      </p:sp>
      <p:sp>
        <p:nvSpPr>
          <p:cNvPr id="9" name="正方形/長方形 8">
            <a:extLst>
              <a:ext uri="{FF2B5EF4-FFF2-40B4-BE49-F238E27FC236}">
                <a16:creationId xmlns:a16="http://schemas.microsoft.com/office/drawing/2014/main" id="{453EA614-98C6-7E7C-1BDE-86BD56602BDA}"/>
              </a:ext>
            </a:extLst>
          </p:cNvPr>
          <p:cNvSpPr/>
          <p:nvPr/>
        </p:nvSpPr>
        <p:spPr>
          <a:xfrm>
            <a:off x="704850" y="5940425"/>
            <a:ext cx="3168000" cy="61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ja-JP" altLang="en-US" sz="800">
                <a:solidFill>
                  <a:schemeClr val="tx1"/>
                </a:solidFill>
                <a:latin typeface="メイリオ" panose="020B0604030504040204" pitchFamily="50" charset="-128"/>
                <a:ea typeface="メイリオ" panose="020B0604030504040204" pitchFamily="50" charset="-128"/>
              </a:rPr>
              <a:t>図</a:t>
            </a:r>
            <a:r>
              <a:rPr kumimoji="1" lang="en-US" altLang="ja-JP" sz="800">
                <a:solidFill>
                  <a:schemeClr val="tx1"/>
                </a:solidFill>
                <a:latin typeface="メイリオ" panose="020B0604030504040204" pitchFamily="50" charset="-128"/>
                <a:ea typeface="メイリオ" panose="020B0604030504040204" pitchFamily="50" charset="-128"/>
              </a:rPr>
              <a:t>3. </a:t>
            </a:r>
            <a:r>
              <a:rPr kumimoji="1" lang="ja-JP" altLang="en-US" sz="800" i="1">
                <a:solidFill>
                  <a:schemeClr val="bg1">
                    <a:lumMod val="50000"/>
                  </a:schemeClr>
                </a:solidFill>
                <a:latin typeface="メイリオ" panose="020B0604030504040204" pitchFamily="50" charset="-128"/>
                <a:ea typeface="メイリオ" panose="020B0604030504040204" pitchFamily="50" charset="-128"/>
              </a:rPr>
              <a:t>フロ</a:t>
            </a:r>
            <a:r>
              <a:rPr kumimoji="1" lang="ja-JP" altLang="en-US" sz="800">
                <a:solidFill>
                  <a:schemeClr val="bg1">
                    <a:lumMod val="50000"/>
                  </a:schemeClr>
                </a:solidFill>
                <a:latin typeface="メイリオ" panose="020B0604030504040204" pitchFamily="50" charset="-128"/>
                <a:ea typeface="メイリオ" panose="020B0604030504040204" pitchFamily="50" charset="-128"/>
              </a:rPr>
              <a:t>ー図はデータ・バイトの転送中のイベント・シーケンスの概要を示している。</a:t>
            </a:r>
            <a:r>
              <a:rPr kumimoji="1" lang="en-US" altLang="ja-JP" sz="800">
                <a:solidFill>
                  <a:schemeClr val="bg1">
                    <a:lumMod val="50000"/>
                  </a:schemeClr>
                </a:solidFill>
                <a:latin typeface="メイリオ" panose="020B0604030504040204" pitchFamily="50" charset="-128"/>
                <a:ea typeface="メイリオ" panose="020B0604030504040204" pitchFamily="50" charset="-128"/>
              </a:rPr>
              <a:t>RFD</a:t>
            </a:r>
            <a:r>
              <a:rPr kumimoji="1" lang="ja-JP" altLang="en-US" sz="800">
                <a:solidFill>
                  <a:schemeClr val="bg1">
                    <a:lumMod val="50000"/>
                  </a:schemeClr>
                </a:solidFill>
                <a:latin typeface="メイリオ" panose="020B0604030504040204" pitchFamily="50" charset="-128"/>
                <a:ea typeface="メイリオ" panose="020B0604030504040204" pitchFamily="50" charset="-128"/>
              </a:rPr>
              <a:t>信号線と</a:t>
            </a:r>
            <a:r>
              <a:rPr kumimoji="1" lang="en-US" altLang="ja-JP" sz="800">
                <a:solidFill>
                  <a:schemeClr val="bg1">
                    <a:lumMod val="50000"/>
                  </a:schemeClr>
                </a:solidFill>
                <a:latin typeface="メイリオ" panose="020B0604030504040204" pitchFamily="50" charset="-128"/>
                <a:ea typeface="メイリオ" panose="020B0604030504040204" pitchFamily="50" charset="-128"/>
              </a:rPr>
              <a:t>DAC</a:t>
            </a:r>
            <a:r>
              <a:rPr kumimoji="1" lang="ja-JP" altLang="en-US" sz="800">
                <a:solidFill>
                  <a:schemeClr val="bg1">
                    <a:lumMod val="50000"/>
                  </a:schemeClr>
                </a:solidFill>
                <a:latin typeface="メイリオ" panose="020B0604030504040204" pitchFamily="50" charset="-128"/>
                <a:ea typeface="メイリオ" panose="020B0604030504040204" pitchFamily="50" charset="-128"/>
              </a:rPr>
              <a:t>信号線が論理</a:t>
            </a:r>
            <a:r>
              <a:rPr kumimoji="1" lang="en-US" altLang="ja-JP" sz="800">
                <a:solidFill>
                  <a:schemeClr val="bg1">
                    <a:lumMod val="50000"/>
                  </a:schemeClr>
                </a:solidFill>
                <a:latin typeface="メイリオ" panose="020B0604030504040204" pitchFamily="50" charset="-128"/>
                <a:ea typeface="メイリオ" panose="020B0604030504040204" pitchFamily="50" charset="-128"/>
              </a:rPr>
              <a:t>AND</a:t>
            </a:r>
            <a:r>
              <a:rPr kumimoji="1" lang="ja-JP" altLang="en-US" sz="800">
                <a:solidFill>
                  <a:schemeClr val="bg1">
                    <a:lumMod val="50000"/>
                  </a:schemeClr>
                </a:solidFill>
                <a:latin typeface="メイリオ" panose="020B0604030504040204" pitchFamily="50" charset="-128"/>
                <a:ea typeface="メイリオ" panose="020B0604030504040204" pitchFamily="50" charset="-128"/>
              </a:rPr>
              <a:t>接続されているため、一度に複数のリスナがデータを受け入れることができる（図</a:t>
            </a:r>
            <a:r>
              <a:rPr kumimoji="1" lang="en-US" altLang="ja-JP" sz="800">
                <a:solidFill>
                  <a:schemeClr val="bg1">
                    <a:lumMod val="50000"/>
                  </a:schemeClr>
                </a:solidFill>
                <a:latin typeface="メイリオ" panose="020B0604030504040204" pitchFamily="50" charset="-128"/>
                <a:ea typeface="メイリオ" panose="020B0604030504040204" pitchFamily="50" charset="-128"/>
              </a:rPr>
              <a:t>4</a:t>
            </a:r>
            <a:r>
              <a:rPr kumimoji="1" lang="ja-JP" altLang="en-US" sz="800">
                <a:solidFill>
                  <a:schemeClr val="bg1">
                    <a:lumMod val="50000"/>
                  </a:schemeClr>
                </a:solidFill>
                <a:latin typeface="メイリオ" panose="020B0604030504040204" pitchFamily="50" charset="-128"/>
                <a:ea typeface="メイリオ" panose="020B0604030504040204" pitchFamily="50" charset="-128"/>
              </a:rPr>
              <a:t>参照）。</a:t>
            </a:r>
          </a:p>
        </p:txBody>
      </p:sp>
      <p:sp>
        <p:nvSpPr>
          <p:cNvPr id="11" name="正方形/長方形 10">
            <a:extLst>
              <a:ext uri="{FF2B5EF4-FFF2-40B4-BE49-F238E27FC236}">
                <a16:creationId xmlns:a16="http://schemas.microsoft.com/office/drawing/2014/main" id="{5C04C846-01C2-721F-EE71-413101F3F279}"/>
              </a:ext>
            </a:extLst>
          </p:cNvPr>
          <p:cNvSpPr/>
          <p:nvPr/>
        </p:nvSpPr>
        <p:spPr>
          <a:xfrm>
            <a:off x="1110489" y="4772843"/>
            <a:ext cx="936000" cy="360000"/>
          </a:xfrm>
          <a:prstGeom prst="rect">
            <a:avLst/>
          </a:prstGeom>
          <a:solidFill>
            <a:srgbClr val="B5A187"/>
          </a:solidFill>
          <a:ln w="12700">
            <a:solidFill>
              <a:srgbClr val="ABAC8D"/>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600" b="1">
                <a:latin typeface="メイリオ" panose="020B0604030504040204" pitchFamily="50" charset="-128"/>
                <a:ea typeface="メイリオ" panose="020B0604030504040204" pitchFamily="50" charset="-128"/>
                <a:cs typeface="Arial" panose="020B0604020202020204" pitchFamily="34" charset="0"/>
              </a:rPr>
              <a:t>アクセプターに</a:t>
            </a:r>
            <a:endParaRPr kumimoji="1" lang="en-US" altLang="ja-JP" sz="600" b="1">
              <a:latin typeface="メイリオ" panose="020B0604030504040204" pitchFamily="50" charset="-128"/>
              <a:ea typeface="メイリオ" panose="020B0604030504040204" pitchFamily="50" charset="-128"/>
              <a:cs typeface="Arial" panose="020B0604020202020204" pitchFamily="34" charset="0"/>
            </a:endParaRPr>
          </a:p>
          <a:p>
            <a:pPr algn="ctr"/>
            <a:r>
              <a:rPr kumimoji="1" lang="ja-JP" altLang="en-US" sz="600" b="1">
                <a:latin typeface="メイリオ" panose="020B0604030504040204" pitchFamily="50" charset="-128"/>
                <a:ea typeface="メイリオ" panose="020B0604030504040204" pitchFamily="50" charset="-128"/>
                <a:cs typeface="Arial" panose="020B0604020202020204" pitchFamily="34" charset="0"/>
              </a:rPr>
              <a:t>「データを削除します」</a:t>
            </a:r>
            <a:endParaRPr kumimoji="1" lang="en-US" altLang="ja-JP" sz="600" b="1">
              <a:latin typeface="メイリオ" panose="020B0604030504040204" pitchFamily="50" charset="-128"/>
              <a:ea typeface="メイリオ" panose="020B0604030504040204" pitchFamily="50" charset="-128"/>
              <a:cs typeface="Arial" panose="020B0604020202020204" pitchFamily="34" charset="0"/>
            </a:endParaRPr>
          </a:p>
          <a:p>
            <a:pPr algn="ctr"/>
            <a:r>
              <a:rPr kumimoji="1" lang="ja-JP" altLang="en-US" sz="600" b="1">
                <a:latin typeface="メイリオ" panose="020B0604030504040204" pitchFamily="50" charset="-128"/>
                <a:ea typeface="メイリオ" panose="020B0604030504040204" pitchFamily="50" charset="-128"/>
                <a:cs typeface="Arial" panose="020B0604020202020204" pitchFamily="34" charset="0"/>
              </a:rPr>
              <a:t>と伝える</a:t>
            </a:r>
            <a:endParaRPr kumimoji="1" lang="en-US" altLang="ja-JP" sz="600" b="1">
              <a:latin typeface="メイリオ" panose="020B0604030504040204" pitchFamily="50" charset="-128"/>
              <a:ea typeface="メイリオ" panose="020B0604030504040204" pitchFamily="50" charset="-128"/>
              <a:cs typeface="Arial" panose="020B0604020202020204" pitchFamily="34" charset="0"/>
            </a:endParaRPr>
          </a:p>
        </p:txBody>
      </p:sp>
      <p:sp>
        <p:nvSpPr>
          <p:cNvPr id="12" name="正方形/長方形 11">
            <a:extLst>
              <a:ext uri="{FF2B5EF4-FFF2-40B4-BE49-F238E27FC236}">
                <a16:creationId xmlns:a16="http://schemas.microsoft.com/office/drawing/2014/main" id="{D05F0776-D340-1628-B96F-F6EF6F7AD9CC}"/>
              </a:ext>
            </a:extLst>
          </p:cNvPr>
          <p:cNvSpPr/>
          <p:nvPr/>
        </p:nvSpPr>
        <p:spPr>
          <a:xfrm>
            <a:off x="2530545" y="4017010"/>
            <a:ext cx="936000" cy="288000"/>
          </a:xfrm>
          <a:prstGeom prst="rect">
            <a:avLst/>
          </a:prstGeom>
          <a:solidFill>
            <a:srgbClr val="B5A187"/>
          </a:solidFill>
          <a:ln w="12700">
            <a:solidFill>
              <a:srgbClr val="ABAC8D"/>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600" b="1">
                <a:latin typeface="メイリオ" panose="020B0604030504040204" pitchFamily="50" charset="-128"/>
                <a:ea typeface="メイリオ" panose="020B0604030504040204" pitchFamily="50" charset="-128"/>
                <a:cs typeface="Arial" panose="020B0604020202020204" pitchFamily="34" charset="0"/>
              </a:rPr>
              <a:t>データを受け取ったこと</a:t>
            </a:r>
            <a:endParaRPr kumimoji="1" lang="en-US" altLang="ja-JP" sz="600" b="1">
              <a:latin typeface="メイリオ" panose="020B0604030504040204" pitchFamily="50" charset="-128"/>
              <a:ea typeface="メイリオ" panose="020B0604030504040204" pitchFamily="50" charset="-128"/>
              <a:cs typeface="Arial" panose="020B0604020202020204" pitchFamily="34" charset="0"/>
            </a:endParaRPr>
          </a:p>
          <a:p>
            <a:pPr algn="ctr"/>
            <a:r>
              <a:rPr kumimoji="1" lang="ja-JP" altLang="en-US" sz="600" b="1">
                <a:latin typeface="メイリオ" panose="020B0604030504040204" pitchFamily="50" charset="-128"/>
                <a:ea typeface="メイリオ" panose="020B0604030504040204" pitchFamily="50" charset="-128"/>
                <a:cs typeface="Arial" panose="020B0604020202020204" pitchFamily="34" charset="0"/>
              </a:rPr>
              <a:t>をソースに伝える</a:t>
            </a:r>
            <a:endParaRPr kumimoji="1" lang="en-US" altLang="ja-JP" sz="600" b="1">
              <a:latin typeface="メイリオ" panose="020B0604030504040204" pitchFamily="50" charset="-128"/>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a16="http://schemas.microsoft.com/office/drawing/2014/main" id="{69EC8B3D-AC1A-FBD6-7E98-EFB77181D6E8}"/>
              </a:ext>
            </a:extLst>
          </p:cNvPr>
          <p:cNvSpPr/>
          <p:nvPr/>
        </p:nvSpPr>
        <p:spPr>
          <a:xfrm>
            <a:off x="2530545" y="3461825"/>
            <a:ext cx="936000" cy="288000"/>
          </a:xfrm>
          <a:prstGeom prst="rect">
            <a:avLst/>
          </a:prstGeom>
          <a:solidFill>
            <a:srgbClr val="B5A187"/>
          </a:solidFill>
          <a:ln w="12700">
            <a:solidFill>
              <a:srgbClr val="ABAC8D"/>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600" b="1">
                <a:latin typeface="メイリオ" panose="020B0604030504040204" pitchFamily="50" charset="-128"/>
                <a:ea typeface="メイリオ" panose="020B0604030504040204" pitchFamily="50" charset="-128"/>
                <a:cs typeface="Arial" panose="020B0604020202020204" pitchFamily="34" charset="0"/>
              </a:rPr>
              <a:t>データを受け入れる （</a:t>
            </a:r>
            <a:r>
              <a:rPr kumimoji="1" lang="en-US" altLang="ja-JP" sz="600" b="1">
                <a:latin typeface="メイリオ" panose="020B0604030504040204" pitchFamily="50" charset="-128"/>
                <a:ea typeface="メイリオ" panose="020B0604030504040204" pitchFamily="50" charset="-128"/>
                <a:cs typeface="Arial" panose="020B0604020202020204" pitchFamily="34" charset="0"/>
              </a:rPr>
              <a:t>RFD</a:t>
            </a:r>
            <a:r>
              <a:rPr kumimoji="1" lang="ja-JP" altLang="en-US" sz="600" b="1">
                <a:latin typeface="メイリオ" panose="020B0604030504040204" pitchFamily="50" charset="-128"/>
                <a:ea typeface="メイリオ" panose="020B0604030504040204" pitchFamily="50" charset="-128"/>
                <a:cs typeface="Arial" panose="020B0604020202020204" pitchFamily="34" charset="0"/>
              </a:rPr>
              <a:t>が</a:t>
            </a:r>
            <a:r>
              <a:rPr lang="ja-JP" altLang="en-US" sz="600" b="1">
                <a:latin typeface="メイリオ" panose="020B0604030504040204" pitchFamily="50" charset="-128"/>
                <a:ea typeface="メイリオ" panose="020B0604030504040204" pitchFamily="50" charset="-128"/>
                <a:cs typeface="Arial" panose="020B0604020202020204" pitchFamily="34" charset="0"/>
              </a:rPr>
              <a:t>ローに</a:t>
            </a:r>
            <a:r>
              <a:rPr kumimoji="1" lang="ja-JP" altLang="en-US" sz="600" b="1">
                <a:latin typeface="メイリオ" panose="020B0604030504040204" pitchFamily="50" charset="-128"/>
                <a:ea typeface="メイリオ" panose="020B0604030504040204" pitchFamily="50" charset="-128"/>
                <a:cs typeface="Arial" panose="020B0604020202020204" pitchFamily="34" charset="0"/>
              </a:rPr>
              <a:t>なる）</a:t>
            </a:r>
            <a:endParaRPr kumimoji="1" lang="en-US" altLang="ja-JP" sz="600" b="1">
              <a:latin typeface="メイリオ" panose="020B0604030504040204" pitchFamily="50" charset="-128"/>
              <a:ea typeface="メイリオ" panose="020B0604030504040204" pitchFamily="50" charset="-128"/>
              <a:cs typeface="Arial" panose="020B0604020202020204" pitchFamily="34" charset="0"/>
            </a:endParaRPr>
          </a:p>
        </p:txBody>
      </p:sp>
      <p:sp>
        <p:nvSpPr>
          <p:cNvPr id="14" name="正方形/長方形 13">
            <a:extLst>
              <a:ext uri="{FF2B5EF4-FFF2-40B4-BE49-F238E27FC236}">
                <a16:creationId xmlns:a16="http://schemas.microsoft.com/office/drawing/2014/main" id="{9C1473B8-6C11-DD47-32D8-F83AF82B4BB1}"/>
              </a:ext>
            </a:extLst>
          </p:cNvPr>
          <p:cNvSpPr/>
          <p:nvPr/>
        </p:nvSpPr>
        <p:spPr>
          <a:xfrm>
            <a:off x="2602545" y="2251332"/>
            <a:ext cx="792000" cy="324000"/>
          </a:xfrm>
          <a:prstGeom prst="rect">
            <a:avLst/>
          </a:prstGeom>
          <a:solidFill>
            <a:srgbClr val="B5A187"/>
          </a:solidFill>
          <a:ln w="12700">
            <a:solidFill>
              <a:srgbClr val="ABAC8D"/>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600" b="1">
                <a:latin typeface="メイリオ" panose="020B0604030504040204" pitchFamily="50" charset="-128"/>
                <a:ea typeface="メイリオ" panose="020B0604030504040204" pitchFamily="50" charset="-128"/>
                <a:cs typeface="Arial" panose="020B0604020202020204" pitchFamily="34" charset="0"/>
              </a:rPr>
              <a:t>準備</a:t>
            </a:r>
            <a:r>
              <a:rPr lang="ja-JP" altLang="en-US" sz="600" b="1">
                <a:latin typeface="メイリオ" panose="020B0604030504040204" pitchFamily="50" charset="-128"/>
                <a:ea typeface="メイリオ" panose="020B0604030504040204" pitchFamily="50" charset="-128"/>
                <a:cs typeface="Arial" panose="020B0604020202020204" pitchFamily="34" charset="0"/>
              </a:rPr>
              <a:t>が</a:t>
            </a:r>
            <a:r>
              <a:rPr kumimoji="1" lang="ja-JP" altLang="en-US" sz="600" b="1">
                <a:latin typeface="メイリオ" panose="020B0604030504040204" pitchFamily="50" charset="-128"/>
                <a:ea typeface="メイリオ" panose="020B0604030504040204" pitchFamily="50" charset="-128"/>
                <a:cs typeface="Arial" panose="020B0604020202020204" pitchFamily="34" charset="0"/>
              </a:rPr>
              <a:t>できている</a:t>
            </a:r>
            <a:endParaRPr kumimoji="1" lang="en-US" altLang="ja-JP" sz="600" b="1">
              <a:latin typeface="メイリオ" panose="020B0604030504040204" pitchFamily="50" charset="-128"/>
              <a:ea typeface="メイリオ" panose="020B0604030504040204" pitchFamily="50" charset="-128"/>
              <a:cs typeface="Arial" panose="020B0604020202020204" pitchFamily="34" charset="0"/>
            </a:endParaRPr>
          </a:p>
          <a:p>
            <a:pPr algn="ctr"/>
            <a:r>
              <a:rPr kumimoji="1" lang="ja-JP" altLang="en-US" sz="600" b="1">
                <a:latin typeface="メイリオ" panose="020B0604030504040204" pitchFamily="50" charset="-128"/>
                <a:ea typeface="メイリオ" panose="020B0604030504040204" pitchFamily="50" charset="-128"/>
                <a:cs typeface="Arial" panose="020B0604020202020204" pitchFamily="34" charset="0"/>
              </a:rPr>
              <a:t>とソースに伝える</a:t>
            </a:r>
            <a:endParaRPr kumimoji="1" lang="en-US" altLang="ja-JP" sz="600" b="1">
              <a:latin typeface="メイリオ" panose="020B0604030504040204" pitchFamily="50" charset="-128"/>
              <a:ea typeface="メイリオ" panose="020B0604030504040204" pitchFamily="50" charset="-128"/>
              <a:cs typeface="Arial" panose="020B0604020202020204" pitchFamily="34" charset="0"/>
            </a:endParaRPr>
          </a:p>
        </p:txBody>
      </p:sp>
      <p:sp>
        <p:nvSpPr>
          <p:cNvPr id="15" name="正方形/長方形 14">
            <a:extLst>
              <a:ext uri="{FF2B5EF4-FFF2-40B4-BE49-F238E27FC236}">
                <a16:creationId xmlns:a16="http://schemas.microsoft.com/office/drawing/2014/main" id="{54E0987C-0E26-69D1-CDFD-B994C96EDBF5}"/>
              </a:ext>
            </a:extLst>
          </p:cNvPr>
          <p:cNvSpPr/>
          <p:nvPr/>
        </p:nvSpPr>
        <p:spPr>
          <a:xfrm>
            <a:off x="1110489" y="2862829"/>
            <a:ext cx="936000" cy="288000"/>
          </a:xfrm>
          <a:prstGeom prst="rect">
            <a:avLst/>
          </a:prstGeom>
          <a:solidFill>
            <a:srgbClr val="B5A187"/>
          </a:solidFill>
          <a:ln w="12700">
            <a:solidFill>
              <a:srgbClr val="ABAC8D"/>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600" b="1">
                <a:latin typeface="メイリオ" panose="020B0604030504040204" pitchFamily="50" charset="-128"/>
                <a:ea typeface="メイリオ" panose="020B0604030504040204" pitchFamily="50" charset="-128"/>
                <a:cs typeface="Arial" panose="020B0604020202020204" pitchFamily="34" charset="0"/>
              </a:rPr>
              <a:t>ライン上に</a:t>
            </a:r>
            <a:endParaRPr kumimoji="1" lang="en-US" altLang="ja-JP" sz="600" b="1">
              <a:latin typeface="メイリオ" panose="020B0604030504040204" pitchFamily="50" charset="-128"/>
              <a:ea typeface="メイリオ" panose="020B0604030504040204" pitchFamily="50" charset="-128"/>
              <a:cs typeface="Arial" panose="020B0604020202020204" pitchFamily="34" charset="0"/>
            </a:endParaRPr>
          </a:p>
          <a:p>
            <a:pPr algn="ctr"/>
            <a:r>
              <a:rPr kumimoji="1" lang="ja-JP" altLang="en-US" sz="600" b="1">
                <a:latin typeface="メイリオ" panose="020B0604030504040204" pitchFamily="50" charset="-128"/>
                <a:ea typeface="メイリオ" panose="020B0604030504040204" pitchFamily="50" charset="-128"/>
                <a:cs typeface="Arial" panose="020B0604020202020204" pitchFamily="34" charset="0"/>
              </a:rPr>
              <a:t>データを置く</a:t>
            </a:r>
            <a:endParaRPr kumimoji="1" lang="en-US" altLang="ja-JP" sz="600" b="1">
              <a:latin typeface="メイリオ" panose="020B0604030504040204" pitchFamily="50" charset="-128"/>
              <a:ea typeface="メイリオ" panose="020B0604030504040204" pitchFamily="50" charset="-128"/>
              <a:cs typeface="Arial" panose="020B0604020202020204" pitchFamily="34" charset="0"/>
            </a:endParaRPr>
          </a:p>
        </p:txBody>
      </p:sp>
      <p:sp>
        <p:nvSpPr>
          <p:cNvPr id="16" name="正方形/長方形 15">
            <a:extLst>
              <a:ext uri="{FF2B5EF4-FFF2-40B4-BE49-F238E27FC236}">
                <a16:creationId xmlns:a16="http://schemas.microsoft.com/office/drawing/2014/main" id="{3C5F65FC-67DF-8CFB-E44E-947F9E0F5D4C}"/>
              </a:ext>
            </a:extLst>
          </p:cNvPr>
          <p:cNvSpPr/>
          <p:nvPr/>
        </p:nvSpPr>
        <p:spPr>
          <a:xfrm>
            <a:off x="1110489" y="3426513"/>
            <a:ext cx="936000" cy="360000"/>
          </a:xfrm>
          <a:prstGeom prst="rect">
            <a:avLst/>
          </a:prstGeom>
          <a:solidFill>
            <a:srgbClr val="B5A187"/>
          </a:solidFill>
          <a:ln w="12700">
            <a:solidFill>
              <a:srgbClr val="ABAC8D"/>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600" b="1">
                <a:latin typeface="メイリオ" panose="020B0604030504040204" pitchFamily="50" charset="-128"/>
                <a:ea typeface="メイリオ" panose="020B0604030504040204" pitchFamily="50" charset="-128"/>
                <a:cs typeface="Arial" panose="020B0604020202020204" pitchFamily="34" charset="0"/>
              </a:rPr>
              <a:t>データが有効である</a:t>
            </a:r>
            <a:endParaRPr kumimoji="1" lang="en-US" altLang="ja-JP" sz="600" b="1">
              <a:latin typeface="メイリオ" panose="020B0604030504040204" pitchFamily="50" charset="-128"/>
              <a:ea typeface="メイリオ" panose="020B0604030504040204" pitchFamily="50" charset="-128"/>
              <a:cs typeface="Arial" panose="020B0604020202020204" pitchFamily="34" charset="0"/>
            </a:endParaRPr>
          </a:p>
          <a:p>
            <a:pPr algn="ctr"/>
            <a:r>
              <a:rPr kumimoji="1" lang="ja-JP" altLang="en-US" sz="600" b="1">
                <a:latin typeface="メイリオ" panose="020B0604030504040204" pitchFamily="50" charset="-128"/>
                <a:ea typeface="メイリオ" panose="020B0604030504040204" pitchFamily="50" charset="-128"/>
                <a:cs typeface="Arial" panose="020B0604020202020204" pitchFamily="34" charset="0"/>
              </a:rPr>
              <a:t>ことをアクセプター</a:t>
            </a:r>
            <a:endParaRPr kumimoji="1" lang="en-US" altLang="ja-JP" sz="600" b="1">
              <a:latin typeface="メイリオ" panose="020B0604030504040204" pitchFamily="50" charset="-128"/>
              <a:ea typeface="メイリオ" panose="020B0604030504040204" pitchFamily="50" charset="-128"/>
              <a:cs typeface="Arial" panose="020B0604020202020204" pitchFamily="34" charset="0"/>
            </a:endParaRPr>
          </a:p>
          <a:p>
            <a:pPr algn="ctr"/>
            <a:r>
              <a:rPr kumimoji="1" lang="ja-JP" altLang="en-US" sz="600" b="1">
                <a:latin typeface="メイリオ" panose="020B0604030504040204" pitchFamily="50" charset="-128"/>
                <a:ea typeface="メイリオ" panose="020B0604030504040204" pitchFamily="50" charset="-128"/>
                <a:cs typeface="Arial" panose="020B0604020202020204" pitchFamily="34" charset="0"/>
              </a:rPr>
              <a:t>に伝える</a:t>
            </a:r>
            <a:endParaRPr kumimoji="1" lang="en-US" altLang="ja-JP" sz="600" b="1">
              <a:latin typeface="メイリオ" panose="020B0604030504040204" pitchFamily="50" charset="-128"/>
              <a:ea typeface="メイリオ" panose="020B0604030504040204" pitchFamily="50" charset="-128"/>
              <a:cs typeface="Arial" panose="020B0604020202020204" pitchFamily="34" charset="0"/>
            </a:endParaRPr>
          </a:p>
        </p:txBody>
      </p:sp>
      <p:sp>
        <p:nvSpPr>
          <p:cNvPr id="17" name="正方形/長方形 16">
            <a:extLst>
              <a:ext uri="{FF2B5EF4-FFF2-40B4-BE49-F238E27FC236}">
                <a16:creationId xmlns:a16="http://schemas.microsoft.com/office/drawing/2014/main" id="{E1E24A40-7DAB-5C54-AA54-147E87437B65}"/>
              </a:ext>
            </a:extLst>
          </p:cNvPr>
          <p:cNvSpPr/>
          <p:nvPr/>
        </p:nvSpPr>
        <p:spPr>
          <a:xfrm>
            <a:off x="2674545" y="5329522"/>
            <a:ext cx="648000" cy="288000"/>
          </a:xfrm>
          <a:prstGeom prst="rect">
            <a:avLst/>
          </a:prstGeom>
          <a:solidFill>
            <a:srgbClr val="B5A187"/>
          </a:solidFill>
          <a:ln w="12700">
            <a:solidFill>
              <a:srgbClr val="ABAC8D"/>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kumimoji="1" lang="en-US" altLang="ja-JP" sz="600" b="1">
                <a:latin typeface="メイリオ" panose="020B0604030504040204" pitchFamily="50" charset="-128"/>
                <a:ea typeface="メイリオ" panose="020B0604030504040204" pitchFamily="50" charset="-128"/>
                <a:cs typeface="Arial" panose="020B0604020202020204" pitchFamily="34" charset="0"/>
              </a:rPr>
              <a:t>DAC</a:t>
            </a:r>
            <a:r>
              <a:rPr kumimoji="1" lang="ja-JP" altLang="en-US" sz="600" b="1">
                <a:latin typeface="メイリオ" panose="020B0604030504040204" pitchFamily="50" charset="-128"/>
                <a:ea typeface="メイリオ" panose="020B0604030504040204" pitchFamily="50" charset="-128"/>
                <a:cs typeface="Arial" panose="020B0604020202020204" pitchFamily="34" charset="0"/>
              </a:rPr>
              <a:t>が</a:t>
            </a:r>
            <a:endParaRPr kumimoji="1" lang="en-US" altLang="ja-JP" sz="600" b="1">
              <a:latin typeface="メイリオ" panose="020B0604030504040204" pitchFamily="50" charset="-128"/>
              <a:ea typeface="メイリオ" panose="020B0604030504040204" pitchFamily="50" charset="-128"/>
              <a:cs typeface="Arial" panose="020B0604020202020204" pitchFamily="34" charset="0"/>
            </a:endParaRPr>
          </a:p>
          <a:p>
            <a:pPr algn="ctr"/>
            <a:r>
              <a:rPr kumimoji="1" lang="ja-JP" altLang="en-US" sz="600" b="1">
                <a:latin typeface="メイリオ" panose="020B0604030504040204" pitchFamily="50" charset="-128"/>
                <a:ea typeface="メイリオ" panose="020B0604030504040204" pitchFamily="50" charset="-128"/>
                <a:cs typeface="Arial" panose="020B0604020202020204" pitchFamily="34" charset="0"/>
              </a:rPr>
              <a:t>ローになる</a:t>
            </a:r>
            <a:endParaRPr kumimoji="1" lang="en-US" altLang="ja-JP" sz="600" b="1">
              <a:latin typeface="メイリオ" panose="020B0604030504040204" pitchFamily="50" charset="-128"/>
              <a:ea typeface="メイリオ" panose="020B0604030504040204" pitchFamily="50" charset="-128"/>
              <a:cs typeface="Arial" panose="020B0604020202020204" pitchFamily="34" charset="0"/>
            </a:endParaRPr>
          </a:p>
        </p:txBody>
      </p:sp>
      <p:sp>
        <p:nvSpPr>
          <p:cNvPr id="18" name="ひし形 17">
            <a:extLst>
              <a:ext uri="{FF2B5EF4-FFF2-40B4-BE49-F238E27FC236}">
                <a16:creationId xmlns:a16="http://schemas.microsoft.com/office/drawing/2014/main" id="{EE644A99-4129-6758-B9AA-A3E67C289DE6}"/>
              </a:ext>
            </a:extLst>
          </p:cNvPr>
          <p:cNvSpPr/>
          <p:nvPr/>
        </p:nvSpPr>
        <p:spPr>
          <a:xfrm>
            <a:off x="1236930" y="2038323"/>
            <a:ext cx="648000" cy="648000"/>
          </a:xfrm>
          <a:prstGeom prst="diamond">
            <a:avLst/>
          </a:prstGeom>
          <a:solidFill>
            <a:srgbClr val="B5A187"/>
          </a:solidFill>
          <a:ln w="12700">
            <a:solidFill>
              <a:srgbClr val="ABAC8D"/>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ja-JP" altLang="en-US" sz="600" b="1">
                <a:solidFill>
                  <a:schemeClr val="bg1"/>
                </a:solidFill>
                <a:latin typeface="メイリオ" panose="020B0604030504040204" pitchFamily="50" charset="-128"/>
                <a:ea typeface="メイリオ" panose="020B0604030504040204" pitchFamily="50" charset="-128"/>
                <a:cs typeface="Arial" panose="020B0604020202020204" pitchFamily="34" charset="0"/>
              </a:rPr>
              <a:t>アクセ</a:t>
            </a:r>
            <a:endParaRPr kumimoji="1" lang="en-US" altLang="ja-JP" sz="600" b="1">
              <a:solidFill>
                <a:schemeClr val="bg1"/>
              </a:solidFill>
              <a:latin typeface="メイリオ" panose="020B0604030504040204" pitchFamily="50" charset="-128"/>
              <a:ea typeface="メイリオ" panose="020B0604030504040204" pitchFamily="50" charset="-128"/>
              <a:cs typeface="Arial" panose="020B0604020202020204" pitchFamily="34" charset="0"/>
            </a:endParaRPr>
          </a:p>
          <a:p>
            <a:pPr algn="ctr"/>
            <a:r>
              <a:rPr kumimoji="1" lang="ja-JP" altLang="en-US" sz="600" b="1">
                <a:solidFill>
                  <a:schemeClr val="bg1"/>
                </a:solidFill>
                <a:latin typeface="メイリオ" panose="020B0604030504040204" pitchFamily="50" charset="-128"/>
                <a:ea typeface="メイリオ" panose="020B0604030504040204" pitchFamily="50" charset="-128"/>
                <a:cs typeface="Arial" panose="020B0604020202020204" pitchFamily="34" charset="0"/>
              </a:rPr>
              <a:t>プターの準</a:t>
            </a:r>
            <a:endParaRPr kumimoji="1" lang="en-US" altLang="ja-JP" sz="600" b="1">
              <a:solidFill>
                <a:schemeClr val="bg1"/>
              </a:solidFill>
              <a:latin typeface="メイリオ" panose="020B0604030504040204" pitchFamily="50" charset="-128"/>
              <a:ea typeface="メイリオ" panose="020B0604030504040204" pitchFamily="50" charset="-128"/>
              <a:cs typeface="Arial" panose="020B0604020202020204" pitchFamily="34" charset="0"/>
            </a:endParaRPr>
          </a:p>
          <a:p>
            <a:pPr algn="ctr"/>
            <a:r>
              <a:rPr kumimoji="1" lang="ja-JP" altLang="en-US" sz="600" b="1">
                <a:solidFill>
                  <a:schemeClr val="bg1"/>
                </a:solidFill>
                <a:latin typeface="メイリオ" panose="020B0604030504040204" pitchFamily="50" charset="-128"/>
                <a:ea typeface="メイリオ" panose="020B0604030504040204" pitchFamily="50" charset="-128"/>
                <a:cs typeface="Arial" panose="020B0604020202020204" pitchFamily="34" charset="0"/>
              </a:rPr>
              <a:t>備はできて</a:t>
            </a:r>
            <a:endParaRPr kumimoji="1" lang="en-US" altLang="ja-JP" sz="600" b="1">
              <a:solidFill>
                <a:schemeClr val="bg1"/>
              </a:solidFill>
              <a:latin typeface="メイリオ" panose="020B0604030504040204" pitchFamily="50" charset="-128"/>
              <a:ea typeface="メイリオ" panose="020B0604030504040204" pitchFamily="50" charset="-128"/>
              <a:cs typeface="Arial" panose="020B0604020202020204" pitchFamily="34" charset="0"/>
            </a:endParaRPr>
          </a:p>
          <a:p>
            <a:pPr algn="ctr"/>
            <a:r>
              <a:rPr kumimoji="1" lang="ja-JP" altLang="en-US" sz="600" b="1">
                <a:solidFill>
                  <a:schemeClr val="bg1"/>
                </a:solidFill>
                <a:latin typeface="メイリオ" panose="020B0604030504040204" pitchFamily="50" charset="-128"/>
                <a:ea typeface="メイリオ" panose="020B0604030504040204" pitchFamily="50" charset="-128"/>
                <a:cs typeface="Arial" panose="020B0604020202020204" pitchFamily="34" charset="0"/>
              </a:rPr>
              <a:t>いるか？</a:t>
            </a:r>
          </a:p>
        </p:txBody>
      </p:sp>
      <p:sp>
        <p:nvSpPr>
          <p:cNvPr id="19" name="ひし形 18">
            <a:extLst>
              <a:ext uri="{FF2B5EF4-FFF2-40B4-BE49-F238E27FC236}">
                <a16:creationId xmlns:a16="http://schemas.microsoft.com/office/drawing/2014/main" id="{5DEA9513-ACB8-13B3-52F5-EDF1BDA5B198}"/>
              </a:ext>
            </a:extLst>
          </p:cNvPr>
          <p:cNvSpPr/>
          <p:nvPr/>
        </p:nvSpPr>
        <p:spPr>
          <a:xfrm>
            <a:off x="2710545" y="1493100"/>
            <a:ext cx="576000" cy="576000"/>
          </a:xfrm>
          <a:prstGeom prst="diamond">
            <a:avLst/>
          </a:prstGeom>
          <a:solidFill>
            <a:srgbClr val="B5A187"/>
          </a:solidFill>
          <a:ln w="12700">
            <a:solidFill>
              <a:srgbClr val="ABAC8D"/>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ja-JP" altLang="en-US" sz="600" b="1">
                <a:solidFill>
                  <a:schemeClr val="bg1"/>
                </a:solidFill>
                <a:latin typeface="メイリオ" panose="020B0604030504040204" pitchFamily="50" charset="-128"/>
                <a:ea typeface="メイリオ" panose="020B0604030504040204" pitchFamily="50" charset="-128"/>
                <a:cs typeface="Arial" panose="020B0604020202020204" pitchFamily="34" charset="0"/>
              </a:rPr>
              <a:t>データの</a:t>
            </a:r>
            <a:endParaRPr kumimoji="1" lang="en-US" altLang="ja-JP" sz="600" b="1">
              <a:solidFill>
                <a:schemeClr val="bg1"/>
              </a:solidFill>
              <a:latin typeface="メイリオ" panose="020B0604030504040204" pitchFamily="50" charset="-128"/>
              <a:ea typeface="メイリオ" panose="020B0604030504040204" pitchFamily="50" charset="-128"/>
              <a:cs typeface="Arial" panose="020B0604020202020204" pitchFamily="34" charset="0"/>
            </a:endParaRPr>
          </a:p>
          <a:p>
            <a:pPr algn="ctr"/>
            <a:r>
              <a:rPr kumimoji="1" lang="ja-JP" altLang="en-US" sz="600" b="1">
                <a:solidFill>
                  <a:schemeClr val="bg1"/>
                </a:solidFill>
                <a:latin typeface="メイリオ" panose="020B0604030504040204" pitchFamily="50" charset="-128"/>
                <a:ea typeface="メイリオ" panose="020B0604030504040204" pitchFamily="50" charset="-128"/>
                <a:cs typeface="Arial" panose="020B0604020202020204" pitchFamily="34" charset="0"/>
              </a:rPr>
              <a:t>準備はでき</a:t>
            </a:r>
            <a:endParaRPr kumimoji="1" lang="en-US" altLang="ja-JP" sz="600" b="1">
              <a:solidFill>
                <a:schemeClr val="bg1"/>
              </a:solidFill>
              <a:latin typeface="メイリオ" panose="020B0604030504040204" pitchFamily="50" charset="-128"/>
              <a:ea typeface="メイリオ" panose="020B0604030504040204" pitchFamily="50" charset="-128"/>
              <a:cs typeface="Arial" panose="020B0604020202020204" pitchFamily="34" charset="0"/>
            </a:endParaRPr>
          </a:p>
          <a:p>
            <a:pPr algn="ctr"/>
            <a:r>
              <a:rPr kumimoji="1" lang="ja-JP" altLang="en-US" sz="600" b="1">
                <a:solidFill>
                  <a:schemeClr val="bg1"/>
                </a:solidFill>
                <a:latin typeface="メイリオ" panose="020B0604030504040204" pitchFamily="50" charset="-128"/>
                <a:ea typeface="メイリオ" panose="020B0604030504040204" pitchFamily="50" charset="-128"/>
                <a:cs typeface="Arial" panose="020B0604020202020204" pitchFamily="34" charset="0"/>
              </a:rPr>
              <a:t>ているか？</a:t>
            </a:r>
          </a:p>
        </p:txBody>
      </p:sp>
      <p:sp>
        <p:nvSpPr>
          <p:cNvPr id="20" name="ひし形 19">
            <a:extLst>
              <a:ext uri="{FF2B5EF4-FFF2-40B4-BE49-F238E27FC236}">
                <a16:creationId xmlns:a16="http://schemas.microsoft.com/office/drawing/2014/main" id="{70740A0C-95C2-C559-C0F5-C347545C3F05}"/>
              </a:ext>
            </a:extLst>
          </p:cNvPr>
          <p:cNvSpPr/>
          <p:nvPr/>
        </p:nvSpPr>
        <p:spPr>
          <a:xfrm>
            <a:off x="2728545" y="2740025"/>
            <a:ext cx="540000" cy="540000"/>
          </a:xfrm>
          <a:prstGeom prst="diamond">
            <a:avLst/>
          </a:prstGeom>
          <a:solidFill>
            <a:srgbClr val="B5A187"/>
          </a:solidFill>
          <a:ln w="12700">
            <a:solidFill>
              <a:srgbClr val="ABAC8D"/>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ja-JP" altLang="en-US" sz="600" b="1">
                <a:solidFill>
                  <a:schemeClr val="bg1"/>
                </a:solidFill>
                <a:latin typeface="メイリオ" panose="020B0604030504040204" pitchFamily="50" charset="-128"/>
                <a:ea typeface="メイリオ" panose="020B0604030504040204" pitchFamily="50" charset="-128"/>
                <a:cs typeface="Arial" panose="020B0604020202020204" pitchFamily="34" charset="0"/>
              </a:rPr>
              <a:t>データは</a:t>
            </a:r>
            <a:endParaRPr kumimoji="1" lang="en-US" altLang="ja-JP" sz="600" b="1">
              <a:solidFill>
                <a:schemeClr val="bg1"/>
              </a:solidFill>
              <a:latin typeface="メイリオ" panose="020B0604030504040204" pitchFamily="50" charset="-128"/>
              <a:ea typeface="メイリオ" panose="020B0604030504040204" pitchFamily="50" charset="-128"/>
              <a:cs typeface="Arial" panose="020B0604020202020204" pitchFamily="34" charset="0"/>
            </a:endParaRPr>
          </a:p>
          <a:p>
            <a:pPr algn="ctr"/>
            <a:r>
              <a:rPr kumimoji="1" lang="ja-JP" altLang="en-US" sz="600" b="1">
                <a:solidFill>
                  <a:schemeClr val="bg1"/>
                </a:solidFill>
                <a:latin typeface="メイリオ" panose="020B0604030504040204" pitchFamily="50" charset="-128"/>
                <a:ea typeface="メイリオ" panose="020B0604030504040204" pitchFamily="50" charset="-128"/>
                <a:cs typeface="Arial" panose="020B0604020202020204" pitchFamily="34" charset="0"/>
              </a:rPr>
              <a:t>有効か？</a:t>
            </a:r>
          </a:p>
        </p:txBody>
      </p:sp>
      <p:sp>
        <p:nvSpPr>
          <p:cNvPr id="21" name="ひし形 20">
            <a:extLst>
              <a:ext uri="{FF2B5EF4-FFF2-40B4-BE49-F238E27FC236}">
                <a16:creationId xmlns:a16="http://schemas.microsoft.com/office/drawing/2014/main" id="{CC6696AC-EB60-E297-2550-B544E600F472}"/>
              </a:ext>
            </a:extLst>
          </p:cNvPr>
          <p:cNvSpPr/>
          <p:nvPr/>
        </p:nvSpPr>
        <p:spPr>
          <a:xfrm>
            <a:off x="2656545" y="4492625"/>
            <a:ext cx="684000" cy="648000"/>
          </a:xfrm>
          <a:prstGeom prst="diamond">
            <a:avLst/>
          </a:prstGeom>
          <a:solidFill>
            <a:srgbClr val="B5A187"/>
          </a:solidFill>
          <a:ln w="12700">
            <a:solidFill>
              <a:srgbClr val="ABAC8D"/>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ja-JP" altLang="en-US" sz="600" b="1">
                <a:solidFill>
                  <a:schemeClr val="bg1"/>
                </a:solidFill>
                <a:latin typeface="メイリオ" panose="020B0604030504040204" pitchFamily="50" charset="-128"/>
                <a:ea typeface="メイリオ" panose="020B0604030504040204" pitchFamily="50" charset="-128"/>
                <a:cs typeface="Arial" panose="020B0604020202020204" pitchFamily="34" charset="0"/>
              </a:rPr>
              <a:t>ソースは</a:t>
            </a:r>
            <a:endParaRPr kumimoji="1" lang="en-US" altLang="ja-JP" sz="600" b="1">
              <a:solidFill>
                <a:schemeClr val="bg1"/>
              </a:solidFill>
              <a:latin typeface="メイリオ" panose="020B0604030504040204" pitchFamily="50" charset="-128"/>
              <a:ea typeface="メイリオ" panose="020B0604030504040204" pitchFamily="50" charset="-128"/>
              <a:cs typeface="Arial" panose="020B0604020202020204" pitchFamily="34" charset="0"/>
            </a:endParaRPr>
          </a:p>
          <a:p>
            <a:pPr algn="ctr"/>
            <a:r>
              <a:rPr kumimoji="1" lang="ja-JP" altLang="en-US" sz="600" b="1">
                <a:solidFill>
                  <a:schemeClr val="bg1"/>
                </a:solidFill>
                <a:latin typeface="メイリオ" panose="020B0604030504040204" pitchFamily="50" charset="-128"/>
                <a:ea typeface="メイリオ" panose="020B0604030504040204" pitchFamily="50" charset="-128"/>
                <a:cs typeface="Arial" panose="020B0604020202020204" pitchFamily="34" charset="0"/>
              </a:rPr>
              <a:t>データを削除</a:t>
            </a:r>
            <a:endParaRPr kumimoji="1" lang="en-US" altLang="ja-JP" sz="600" b="1">
              <a:solidFill>
                <a:schemeClr val="bg1"/>
              </a:solidFill>
              <a:latin typeface="メイリオ" panose="020B0604030504040204" pitchFamily="50" charset="-128"/>
              <a:ea typeface="メイリオ" panose="020B0604030504040204" pitchFamily="50" charset="-128"/>
              <a:cs typeface="Arial" panose="020B0604020202020204" pitchFamily="34" charset="0"/>
            </a:endParaRPr>
          </a:p>
          <a:p>
            <a:pPr algn="ctr"/>
            <a:r>
              <a:rPr kumimoji="1" lang="ja-JP" altLang="en-US" sz="600" b="1">
                <a:solidFill>
                  <a:schemeClr val="bg1"/>
                </a:solidFill>
                <a:latin typeface="メイリオ" panose="020B0604030504040204" pitchFamily="50" charset="-128"/>
                <a:ea typeface="メイリオ" panose="020B0604030504040204" pitchFamily="50" charset="-128"/>
                <a:cs typeface="Arial" panose="020B0604020202020204" pitchFamily="34" charset="0"/>
              </a:rPr>
              <a:t>したか？</a:t>
            </a:r>
          </a:p>
        </p:txBody>
      </p:sp>
      <p:sp>
        <p:nvSpPr>
          <p:cNvPr id="22" name="ひし形 21">
            <a:extLst>
              <a:ext uri="{FF2B5EF4-FFF2-40B4-BE49-F238E27FC236}">
                <a16:creationId xmlns:a16="http://schemas.microsoft.com/office/drawing/2014/main" id="{A0A8D312-D740-D16B-3AF7-1CE6E0C3AAEA}"/>
              </a:ext>
            </a:extLst>
          </p:cNvPr>
          <p:cNvSpPr/>
          <p:nvPr/>
        </p:nvSpPr>
        <p:spPr>
          <a:xfrm>
            <a:off x="1293417" y="3934643"/>
            <a:ext cx="576000" cy="576000"/>
          </a:xfrm>
          <a:prstGeom prst="diamond">
            <a:avLst/>
          </a:prstGeom>
          <a:solidFill>
            <a:srgbClr val="B5A187"/>
          </a:solidFill>
          <a:ln w="12700">
            <a:solidFill>
              <a:srgbClr val="ABAC8D"/>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ja-JP" altLang="en-US" sz="600" b="1">
                <a:solidFill>
                  <a:schemeClr val="bg1"/>
                </a:solidFill>
                <a:latin typeface="メイリオ" panose="020B0604030504040204" pitchFamily="50" charset="-128"/>
                <a:ea typeface="メイリオ" panose="020B0604030504040204" pitchFamily="50" charset="-128"/>
                <a:cs typeface="Arial" panose="020B0604020202020204" pitchFamily="34" charset="0"/>
              </a:rPr>
              <a:t>データは</a:t>
            </a:r>
            <a:endParaRPr lang="en-US" altLang="ja-JP" sz="600" b="1">
              <a:solidFill>
                <a:schemeClr val="bg1"/>
              </a:solidFill>
              <a:latin typeface="メイリオ" panose="020B0604030504040204" pitchFamily="50" charset="-128"/>
              <a:ea typeface="メイリオ" panose="020B0604030504040204" pitchFamily="50" charset="-128"/>
              <a:cs typeface="Arial" panose="020B0604020202020204" pitchFamily="34" charset="0"/>
            </a:endParaRPr>
          </a:p>
          <a:p>
            <a:pPr algn="ctr"/>
            <a:r>
              <a:rPr lang="ja-JP" altLang="en-US" sz="600" b="1">
                <a:solidFill>
                  <a:schemeClr val="bg1"/>
                </a:solidFill>
                <a:latin typeface="メイリオ" panose="020B0604030504040204" pitchFamily="50" charset="-128"/>
                <a:ea typeface="メイリオ" panose="020B0604030504040204" pitchFamily="50" charset="-128"/>
                <a:cs typeface="Arial" panose="020B0604020202020204" pitchFamily="34" charset="0"/>
              </a:rPr>
              <a:t>受け入れら</a:t>
            </a:r>
            <a:endParaRPr lang="en-US" altLang="ja-JP" sz="600" b="1">
              <a:solidFill>
                <a:schemeClr val="bg1"/>
              </a:solidFill>
              <a:latin typeface="メイリオ" panose="020B0604030504040204" pitchFamily="50" charset="-128"/>
              <a:ea typeface="メイリオ" panose="020B0604030504040204" pitchFamily="50" charset="-128"/>
              <a:cs typeface="Arial" panose="020B0604020202020204" pitchFamily="34" charset="0"/>
            </a:endParaRPr>
          </a:p>
          <a:p>
            <a:pPr algn="ctr"/>
            <a:r>
              <a:rPr lang="ja-JP" altLang="en-US" sz="600" b="1">
                <a:solidFill>
                  <a:schemeClr val="bg1"/>
                </a:solidFill>
                <a:latin typeface="メイリオ" panose="020B0604030504040204" pitchFamily="50" charset="-128"/>
                <a:ea typeface="メイリオ" panose="020B0604030504040204" pitchFamily="50" charset="-128"/>
                <a:cs typeface="Arial" panose="020B0604020202020204" pitchFamily="34" charset="0"/>
              </a:rPr>
              <a:t>れたか？</a:t>
            </a:r>
            <a:endParaRPr kumimoji="1" lang="ja-JP" altLang="en-US" sz="600" b="1">
              <a:solidFill>
                <a:schemeClr val="bg1"/>
              </a:solidFill>
              <a:latin typeface="メイリオ" panose="020B0604030504040204" pitchFamily="50" charset="-128"/>
              <a:ea typeface="メイリオ" panose="020B0604030504040204" pitchFamily="50" charset="-128"/>
              <a:cs typeface="Arial" panose="020B0604020202020204" pitchFamily="34" charset="0"/>
            </a:endParaRPr>
          </a:p>
        </p:txBody>
      </p:sp>
      <p:cxnSp>
        <p:nvCxnSpPr>
          <p:cNvPr id="24" name="コネクタ: カギ線 23">
            <a:extLst>
              <a:ext uri="{FF2B5EF4-FFF2-40B4-BE49-F238E27FC236}">
                <a16:creationId xmlns:a16="http://schemas.microsoft.com/office/drawing/2014/main" id="{E22C2963-1A68-9594-3E96-47D30EF7A077}"/>
              </a:ext>
            </a:extLst>
          </p:cNvPr>
          <p:cNvCxnSpPr>
            <a:cxnSpLocks/>
            <a:stCxn id="22" idx="3"/>
            <a:endCxn id="11" idx="0"/>
          </p:cNvCxnSpPr>
          <p:nvPr/>
        </p:nvCxnSpPr>
        <p:spPr>
          <a:xfrm flipH="1">
            <a:off x="1578489" y="4222643"/>
            <a:ext cx="290928" cy="550200"/>
          </a:xfrm>
          <a:prstGeom prst="bentConnector4">
            <a:avLst>
              <a:gd name="adj1" fmla="val -96319"/>
              <a:gd name="adj2" fmla="val 68162"/>
            </a:avLst>
          </a:prstGeom>
          <a:ln w="19050">
            <a:solidFill>
              <a:srgbClr val="B5A187"/>
            </a:solidFill>
            <a:tailEnd type="triangle"/>
          </a:ln>
        </p:spPr>
        <p:style>
          <a:lnRef idx="1">
            <a:schemeClr val="accent1"/>
          </a:lnRef>
          <a:fillRef idx="0">
            <a:schemeClr val="accent1"/>
          </a:fillRef>
          <a:effectRef idx="0">
            <a:schemeClr val="accent1"/>
          </a:effectRef>
          <a:fontRef idx="minor">
            <a:schemeClr val="tx1"/>
          </a:fontRef>
        </p:style>
      </p:cxnSp>
      <p:cxnSp>
        <p:nvCxnSpPr>
          <p:cNvPr id="25" name="コネクタ: カギ線 24">
            <a:extLst>
              <a:ext uri="{FF2B5EF4-FFF2-40B4-BE49-F238E27FC236}">
                <a16:creationId xmlns:a16="http://schemas.microsoft.com/office/drawing/2014/main" id="{CB385C06-0830-82DB-EF83-6054397DBECE}"/>
              </a:ext>
            </a:extLst>
          </p:cNvPr>
          <p:cNvCxnSpPr>
            <a:cxnSpLocks/>
            <a:stCxn id="21" idx="3"/>
            <a:endCxn id="17" idx="0"/>
          </p:cNvCxnSpPr>
          <p:nvPr/>
        </p:nvCxnSpPr>
        <p:spPr>
          <a:xfrm flipH="1">
            <a:off x="2998545" y="4816625"/>
            <a:ext cx="342000" cy="512897"/>
          </a:xfrm>
          <a:prstGeom prst="bentConnector4">
            <a:avLst>
              <a:gd name="adj1" fmla="val -66842"/>
              <a:gd name="adj2" fmla="val 70083"/>
            </a:avLst>
          </a:prstGeom>
          <a:ln w="19050">
            <a:solidFill>
              <a:srgbClr val="B5A187"/>
            </a:solidFill>
            <a:tailEnd type="triangle"/>
          </a:ln>
        </p:spPr>
        <p:style>
          <a:lnRef idx="1">
            <a:schemeClr val="accent1"/>
          </a:lnRef>
          <a:fillRef idx="0">
            <a:schemeClr val="accent1"/>
          </a:fillRef>
          <a:effectRef idx="0">
            <a:schemeClr val="accent1"/>
          </a:effectRef>
          <a:fontRef idx="minor">
            <a:schemeClr val="tx1"/>
          </a:fontRef>
        </p:style>
      </p:cxnSp>
      <p:cxnSp>
        <p:nvCxnSpPr>
          <p:cNvPr id="28" name="コネクタ: カギ線 27">
            <a:extLst>
              <a:ext uri="{FF2B5EF4-FFF2-40B4-BE49-F238E27FC236}">
                <a16:creationId xmlns:a16="http://schemas.microsoft.com/office/drawing/2014/main" id="{41CE5BD0-8EF5-2EE5-4281-2DBE483E28A2}"/>
              </a:ext>
            </a:extLst>
          </p:cNvPr>
          <p:cNvCxnSpPr>
            <a:cxnSpLocks/>
            <a:stCxn id="13" idx="2"/>
            <a:endCxn id="12" idx="0"/>
          </p:cNvCxnSpPr>
          <p:nvPr/>
        </p:nvCxnSpPr>
        <p:spPr>
          <a:xfrm>
            <a:off x="2998545" y="3749825"/>
            <a:ext cx="0" cy="267185"/>
          </a:xfrm>
          <a:prstGeom prst="straightConnector1">
            <a:avLst/>
          </a:prstGeom>
          <a:ln w="19050">
            <a:solidFill>
              <a:srgbClr val="B5A187"/>
            </a:solidFill>
            <a:tailEnd type="triangle"/>
          </a:ln>
        </p:spPr>
        <p:style>
          <a:lnRef idx="1">
            <a:schemeClr val="accent1"/>
          </a:lnRef>
          <a:fillRef idx="0">
            <a:schemeClr val="accent1"/>
          </a:fillRef>
          <a:effectRef idx="0">
            <a:schemeClr val="accent1"/>
          </a:effectRef>
          <a:fontRef idx="minor">
            <a:schemeClr val="tx1"/>
          </a:fontRef>
        </p:style>
      </p:cxnSp>
      <p:cxnSp>
        <p:nvCxnSpPr>
          <p:cNvPr id="31" name="コネクタ: カギ線 30">
            <a:extLst>
              <a:ext uri="{FF2B5EF4-FFF2-40B4-BE49-F238E27FC236}">
                <a16:creationId xmlns:a16="http://schemas.microsoft.com/office/drawing/2014/main" id="{31D0A479-519D-C641-C2BE-682D110A568D}"/>
              </a:ext>
            </a:extLst>
          </p:cNvPr>
          <p:cNvCxnSpPr>
            <a:cxnSpLocks/>
            <a:stCxn id="20" idx="3"/>
            <a:endCxn id="13" idx="0"/>
          </p:cNvCxnSpPr>
          <p:nvPr/>
        </p:nvCxnSpPr>
        <p:spPr>
          <a:xfrm flipH="1">
            <a:off x="2998545" y="3010025"/>
            <a:ext cx="270000" cy="451800"/>
          </a:xfrm>
          <a:prstGeom prst="bentConnector4">
            <a:avLst>
              <a:gd name="adj1" fmla="val -84667"/>
              <a:gd name="adj2" fmla="val 76616"/>
            </a:avLst>
          </a:prstGeom>
          <a:ln w="19050">
            <a:solidFill>
              <a:srgbClr val="B5A187"/>
            </a:solidFill>
            <a:tailEnd type="triangle"/>
          </a:ln>
        </p:spPr>
        <p:style>
          <a:lnRef idx="1">
            <a:schemeClr val="accent1"/>
          </a:lnRef>
          <a:fillRef idx="0">
            <a:schemeClr val="accent1"/>
          </a:fillRef>
          <a:effectRef idx="0">
            <a:schemeClr val="accent1"/>
          </a:effectRef>
          <a:fontRef idx="minor">
            <a:schemeClr val="tx1"/>
          </a:fontRef>
        </p:style>
      </p:cxnSp>
      <p:cxnSp>
        <p:nvCxnSpPr>
          <p:cNvPr id="34" name="コネクタ: カギ線 33">
            <a:extLst>
              <a:ext uri="{FF2B5EF4-FFF2-40B4-BE49-F238E27FC236}">
                <a16:creationId xmlns:a16="http://schemas.microsoft.com/office/drawing/2014/main" id="{267BCAED-FF28-A7D5-E8AC-46F88FFF3206}"/>
              </a:ext>
            </a:extLst>
          </p:cNvPr>
          <p:cNvCxnSpPr>
            <a:cxnSpLocks/>
            <a:stCxn id="15" idx="2"/>
            <a:endCxn id="16" idx="0"/>
          </p:cNvCxnSpPr>
          <p:nvPr/>
        </p:nvCxnSpPr>
        <p:spPr>
          <a:xfrm>
            <a:off x="1578489" y="3150829"/>
            <a:ext cx="0" cy="275684"/>
          </a:xfrm>
          <a:prstGeom prst="straightConnector1">
            <a:avLst/>
          </a:prstGeom>
          <a:ln w="19050">
            <a:solidFill>
              <a:srgbClr val="B5A187"/>
            </a:solidFill>
            <a:tailEnd type="triangle"/>
          </a:ln>
        </p:spPr>
        <p:style>
          <a:lnRef idx="1">
            <a:schemeClr val="accent1"/>
          </a:lnRef>
          <a:fillRef idx="0">
            <a:schemeClr val="accent1"/>
          </a:fillRef>
          <a:effectRef idx="0">
            <a:schemeClr val="accent1"/>
          </a:effectRef>
          <a:fontRef idx="minor">
            <a:schemeClr val="tx1"/>
          </a:fontRef>
        </p:style>
      </p:cxnSp>
      <p:cxnSp>
        <p:nvCxnSpPr>
          <p:cNvPr id="37" name="コネクタ: カギ線 36">
            <a:extLst>
              <a:ext uri="{FF2B5EF4-FFF2-40B4-BE49-F238E27FC236}">
                <a16:creationId xmlns:a16="http://schemas.microsoft.com/office/drawing/2014/main" id="{A3B2D93C-8F74-ACB1-C569-684210FA2AB6}"/>
              </a:ext>
            </a:extLst>
          </p:cNvPr>
          <p:cNvCxnSpPr>
            <a:cxnSpLocks/>
            <a:stCxn id="18" idx="3"/>
            <a:endCxn id="15" idx="0"/>
          </p:cNvCxnSpPr>
          <p:nvPr/>
        </p:nvCxnSpPr>
        <p:spPr>
          <a:xfrm flipH="1">
            <a:off x="1578489" y="2362323"/>
            <a:ext cx="306441" cy="500506"/>
          </a:xfrm>
          <a:prstGeom prst="bentConnector4">
            <a:avLst>
              <a:gd name="adj1" fmla="val -36889"/>
              <a:gd name="adj2" fmla="val 75000"/>
            </a:avLst>
          </a:prstGeom>
          <a:ln w="19050">
            <a:solidFill>
              <a:srgbClr val="B5A187"/>
            </a:solidFill>
            <a:tailEnd type="triangle"/>
          </a:ln>
        </p:spPr>
        <p:style>
          <a:lnRef idx="1">
            <a:schemeClr val="accent1"/>
          </a:lnRef>
          <a:fillRef idx="0">
            <a:schemeClr val="accent1"/>
          </a:fillRef>
          <a:effectRef idx="0">
            <a:schemeClr val="accent1"/>
          </a:effectRef>
          <a:fontRef idx="minor">
            <a:schemeClr val="tx1"/>
          </a:fontRef>
        </p:style>
      </p:cxnSp>
      <p:cxnSp>
        <p:nvCxnSpPr>
          <p:cNvPr id="40" name="コネクタ: カギ線 39">
            <a:extLst>
              <a:ext uri="{FF2B5EF4-FFF2-40B4-BE49-F238E27FC236}">
                <a16:creationId xmlns:a16="http://schemas.microsoft.com/office/drawing/2014/main" id="{F5248F29-0129-9A9E-0CB4-3A1A5285D12D}"/>
              </a:ext>
            </a:extLst>
          </p:cNvPr>
          <p:cNvCxnSpPr>
            <a:cxnSpLocks/>
            <a:stCxn id="19" idx="3"/>
            <a:endCxn id="14" idx="0"/>
          </p:cNvCxnSpPr>
          <p:nvPr/>
        </p:nvCxnSpPr>
        <p:spPr>
          <a:xfrm flipH="1">
            <a:off x="2998545" y="1781100"/>
            <a:ext cx="288000" cy="470232"/>
          </a:xfrm>
          <a:prstGeom prst="bentConnector4">
            <a:avLst>
              <a:gd name="adj1" fmla="val -79375"/>
              <a:gd name="adj2" fmla="val 69646"/>
            </a:avLst>
          </a:prstGeom>
          <a:ln w="19050">
            <a:solidFill>
              <a:srgbClr val="B5A187"/>
            </a:solidFill>
            <a:tailEnd type="triangle"/>
          </a:ln>
        </p:spPr>
        <p:style>
          <a:lnRef idx="1">
            <a:schemeClr val="accent1"/>
          </a:lnRef>
          <a:fillRef idx="0">
            <a:schemeClr val="accent1"/>
          </a:fillRef>
          <a:effectRef idx="0">
            <a:schemeClr val="accent1"/>
          </a:effectRef>
          <a:fontRef idx="minor">
            <a:schemeClr val="tx1"/>
          </a:fontRef>
        </p:style>
      </p:cxnSp>
      <p:cxnSp>
        <p:nvCxnSpPr>
          <p:cNvPr id="43" name="コネクタ: カギ線 42">
            <a:extLst>
              <a:ext uri="{FF2B5EF4-FFF2-40B4-BE49-F238E27FC236}">
                <a16:creationId xmlns:a16="http://schemas.microsoft.com/office/drawing/2014/main" id="{9C24C2C0-7D7B-6A3B-2C19-72B1EA5303A6}"/>
              </a:ext>
            </a:extLst>
          </p:cNvPr>
          <p:cNvCxnSpPr>
            <a:cxnSpLocks/>
            <a:stCxn id="17" idx="2"/>
            <a:endCxn id="19" idx="0"/>
          </p:cNvCxnSpPr>
          <p:nvPr/>
        </p:nvCxnSpPr>
        <p:spPr>
          <a:xfrm rot="5400000" flipH="1">
            <a:off x="936334" y="3555311"/>
            <a:ext cx="4124422" cy="12700"/>
          </a:xfrm>
          <a:prstGeom prst="bentConnector5">
            <a:avLst>
              <a:gd name="adj1" fmla="val -2421"/>
              <a:gd name="adj2" fmla="val -5113331"/>
              <a:gd name="adj3" fmla="val 104291"/>
            </a:avLst>
          </a:prstGeom>
          <a:ln w="19050">
            <a:solidFill>
              <a:srgbClr val="B5A18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コネクタ: カギ線 45">
            <a:extLst>
              <a:ext uri="{FF2B5EF4-FFF2-40B4-BE49-F238E27FC236}">
                <a16:creationId xmlns:a16="http://schemas.microsoft.com/office/drawing/2014/main" id="{784BA1FC-FF61-B532-C5DC-A9E978BBD3CE}"/>
              </a:ext>
            </a:extLst>
          </p:cNvPr>
          <p:cNvCxnSpPr>
            <a:cxnSpLocks/>
            <a:stCxn id="14" idx="2"/>
            <a:endCxn id="20" idx="0"/>
          </p:cNvCxnSpPr>
          <p:nvPr/>
        </p:nvCxnSpPr>
        <p:spPr>
          <a:xfrm>
            <a:off x="2998545" y="2575332"/>
            <a:ext cx="0" cy="164693"/>
          </a:xfrm>
          <a:prstGeom prst="straightConnector1">
            <a:avLst/>
          </a:prstGeom>
          <a:ln w="19050">
            <a:solidFill>
              <a:srgbClr val="B5A18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コネクタ: カギ線 48">
            <a:extLst>
              <a:ext uri="{FF2B5EF4-FFF2-40B4-BE49-F238E27FC236}">
                <a16:creationId xmlns:a16="http://schemas.microsoft.com/office/drawing/2014/main" id="{BD0CFFB1-DE57-9E14-8CE5-134ADC3695DE}"/>
              </a:ext>
            </a:extLst>
          </p:cNvPr>
          <p:cNvCxnSpPr>
            <a:cxnSpLocks/>
            <a:stCxn id="12" idx="2"/>
            <a:endCxn id="21" idx="0"/>
          </p:cNvCxnSpPr>
          <p:nvPr/>
        </p:nvCxnSpPr>
        <p:spPr>
          <a:xfrm>
            <a:off x="2998545" y="4305010"/>
            <a:ext cx="0" cy="187615"/>
          </a:xfrm>
          <a:prstGeom prst="straightConnector1">
            <a:avLst/>
          </a:prstGeom>
          <a:ln w="19050">
            <a:solidFill>
              <a:srgbClr val="B5A18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コネクタ: カギ線 51">
            <a:extLst>
              <a:ext uri="{FF2B5EF4-FFF2-40B4-BE49-F238E27FC236}">
                <a16:creationId xmlns:a16="http://schemas.microsoft.com/office/drawing/2014/main" id="{12107749-5710-A364-AAC1-1C73BD7293CF}"/>
              </a:ext>
            </a:extLst>
          </p:cNvPr>
          <p:cNvCxnSpPr>
            <a:cxnSpLocks/>
            <a:stCxn id="16" idx="2"/>
            <a:endCxn id="22" idx="0"/>
          </p:cNvCxnSpPr>
          <p:nvPr/>
        </p:nvCxnSpPr>
        <p:spPr>
          <a:xfrm>
            <a:off x="1578489" y="3786513"/>
            <a:ext cx="2928" cy="148130"/>
          </a:xfrm>
          <a:prstGeom prst="straightConnector1">
            <a:avLst/>
          </a:prstGeom>
          <a:ln w="19050">
            <a:solidFill>
              <a:srgbClr val="B5A18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コネクタ: カギ線 54">
            <a:extLst>
              <a:ext uri="{FF2B5EF4-FFF2-40B4-BE49-F238E27FC236}">
                <a16:creationId xmlns:a16="http://schemas.microsoft.com/office/drawing/2014/main" id="{50DE2416-59FC-8EE9-53B6-1A2C27BE9BF9}"/>
              </a:ext>
            </a:extLst>
          </p:cNvPr>
          <p:cNvCxnSpPr>
            <a:cxnSpLocks/>
            <a:stCxn id="11" idx="2"/>
            <a:endCxn id="18" idx="0"/>
          </p:cNvCxnSpPr>
          <p:nvPr/>
        </p:nvCxnSpPr>
        <p:spPr>
          <a:xfrm rot="5400000" flipH="1">
            <a:off x="22450" y="3576804"/>
            <a:ext cx="3094520" cy="17559"/>
          </a:xfrm>
          <a:prstGeom prst="bentConnector5">
            <a:avLst>
              <a:gd name="adj1" fmla="val -7387"/>
              <a:gd name="adj2" fmla="val 3967196"/>
              <a:gd name="adj3" fmla="val 111186"/>
            </a:avLst>
          </a:prstGeom>
          <a:ln w="19050">
            <a:solidFill>
              <a:srgbClr val="B5A187"/>
            </a:solidFill>
            <a:tailEnd type="triangle"/>
          </a:ln>
        </p:spPr>
        <p:style>
          <a:lnRef idx="1">
            <a:schemeClr val="accent1"/>
          </a:lnRef>
          <a:fillRef idx="0">
            <a:schemeClr val="accent1"/>
          </a:fillRef>
          <a:effectRef idx="0">
            <a:schemeClr val="accent1"/>
          </a:effectRef>
          <a:fontRef idx="minor">
            <a:schemeClr val="tx1"/>
          </a:fontRef>
        </p:style>
      </p:cxnSp>
      <p:sp>
        <p:nvSpPr>
          <p:cNvPr id="60" name="object 3">
            <a:extLst>
              <a:ext uri="{FF2B5EF4-FFF2-40B4-BE49-F238E27FC236}">
                <a16:creationId xmlns:a16="http://schemas.microsoft.com/office/drawing/2014/main" id="{5912BC43-71C1-6906-D5E7-B7F0DDE01B66}"/>
              </a:ext>
            </a:extLst>
          </p:cNvPr>
          <p:cNvSpPr txBox="1"/>
          <p:nvPr/>
        </p:nvSpPr>
        <p:spPr>
          <a:xfrm>
            <a:off x="862068" y="9530225"/>
            <a:ext cx="6395982" cy="144000"/>
          </a:xfrm>
          <a:prstGeom prst="rect">
            <a:avLst/>
          </a:prstGeom>
          <a:solidFill>
            <a:schemeClr val="bg1"/>
          </a:solidFill>
        </p:spPr>
        <p:txBody>
          <a:bodyPr vert="horz" wrap="none" lIns="0" tIns="0" rIns="0" bIns="0" rtlCol="0" anchor="b">
            <a:noAutofit/>
          </a:bodyPr>
          <a:lstStyle/>
          <a:p>
            <a:pPr marL="12700">
              <a:lnSpc>
                <a:spcPts val="805"/>
              </a:lnSpc>
            </a:pPr>
            <a:r>
              <a:rPr lang="en-US" sz="500">
                <a:latin typeface="Arial"/>
                <a:cs typeface="Arial"/>
              </a:rPr>
              <a:t> .                                                                                                                                                                             </a:t>
            </a:r>
            <a:r>
              <a:rPr lang="en-US" sz="900">
                <a:latin typeface="Arial"/>
                <a:cs typeface="Arial"/>
              </a:rPr>
              <a:t>4</a:t>
            </a:r>
            <a:r>
              <a:rPr lang="en-US" sz="500">
                <a:latin typeface="Arial"/>
                <a:cs typeface="Arial"/>
              </a:rPr>
              <a:t>                                                                                                           </a:t>
            </a:r>
            <a:endParaRPr lang="en-US" altLang="ja-JP" sz="500">
              <a:latin typeface="Arial"/>
              <a:cs typeface="Arial"/>
            </a:endParaRPr>
          </a:p>
        </p:txBody>
      </p:sp>
      <p:sp>
        <p:nvSpPr>
          <p:cNvPr id="23" name="楕円 22">
            <a:extLst>
              <a:ext uri="{FF2B5EF4-FFF2-40B4-BE49-F238E27FC236}">
                <a16:creationId xmlns:a16="http://schemas.microsoft.com/office/drawing/2014/main" id="{A6B009F6-1252-5211-F413-31C76CEC1CD9}"/>
              </a:ext>
            </a:extLst>
          </p:cNvPr>
          <p:cNvSpPr/>
          <p:nvPr/>
        </p:nvSpPr>
        <p:spPr>
          <a:xfrm>
            <a:off x="2974694" y="1435763"/>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600">
              <a:latin typeface="メイリオ" panose="020B0604030504040204" pitchFamily="50" charset="-128"/>
              <a:ea typeface="メイリオ" panose="020B0604030504040204" pitchFamily="50" charset="-128"/>
            </a:endParaRPr>
          </a:p>
        </p:txBody>
      </p:sp>
      <p:sp>
        <p:nvSpPr>
          <p:cNvPr id="26" name="楕円 25">
            <a:extLst>
              <a:ext uri="{FF2B5EF4-FFF2-40B4-BE49-F238E27FC236}">
                <a16:creationId xmlns:a16="http://schemas.microsoft.com/office/drawing/2014/main" id="{34013A27-896E-6A12-BCED-0F48892CA978}"/>
              </a:ext>
            </a:extLst>
          </p:cNvPr>
          <p:cNvSpPr/>
          <p:nvPr/>
        </p:nvSpPr>
        <p:spPr>
          <a:xfrm>
            <a:off x="1543050" y="1887947"/>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600">
              <a:latin typeface="メイリオ" panose="020B0604030504040204" pitchFamily="50" charset="-128"/>
              <a:ea typeface="メイリオ" panose="020B0604030504040204" pitchFamily="50" charset="-128"/>
            </a:endParaRPr>
          </a:p>
        </p:txBody>
      </p:sp>
      <p:sp>
        <p:nvSpPr>
          <p:cNvPr id="27" name="楕円 26">
            <a:extLst>
              <a:ext uri="{FF2B5EF4-FFF2-40B4-BE49-F238E27FC236}">
                <a16:creationId xmlns:a16="http://schemas.microsoft.com/office/drawing/2014/main" id="{6C013B1F-6E25-A035-4407-77C717311764}"/>
              </a:ext>
            </a:extLst>
          </p:cNvPr>
          <p:cNvSpPr/>
          <p:nvPr/>
        </p:nvSpPr>
        <p:spPr>
          <a:xfrm>
            <a:off x="2982346" y="2671305"/>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600">
              <a:latin typeface="メイリオ" panose="020B0604030504040204" pitchFamily="50" charset="-128"/>
              <a:ea typeface="メイリオ" panose="020B0604030504040204" pitchFamily="50" charset="-128"/>
            </a:endParaRPr>
          </a:p>
        </p:txBody>
      </p:sp>
      <p:sp>
        <p:nvSpPr>
          <p:cNvPr id="29" name="楕円 28">
            <a:extLst>
              <a:ext uri="{FF2B5EF4-FFF2-40B4-BE49-F238E27FC236}">
                <a16:creationId xmlns:a16="http://schemas.microsoft.com/office/drawing/2014/main" id="{46321D81-A23D-3D25-92D5-242D82B4A6E9}"/>
              </a:ext>
            </a:extLst>
          </p:cNvPr>
          <p:cNvSpPr/>
          <p:nvPr/>
        </p:nvSpPr>
        <p:spPr>
          <a:xfrm>
            <a:off x="1561802" y="3869429"/>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600">
              <a:latin typeface="メイリオ" panose="020B0604030504040204" pitchFamily="50" charset="-128"/>
              <a:ea typeface="メイリオ" panose="020B0604030504040204" pitchFamily="50" charset="-128"/>
            </a:endParaRPr>
          </a:p>
        </p:txBody>
      </p:sp>
      <p:sp>
        <p:nvSpPr>
          <p:cNvPr id="30" name="楕円 29">
            <a:extLst>
              <a:ext uri="{FF2B5EF4-FFF2-40B4-BE49-F238E27FC236}">
                <a16:creationId xmlns:a16="http://schemas.microsoft.com/office/drawing/2014/main" id="{279D6820-1450-F36C-A440-09F3572ADCC2}"/>
              </a:ext>
            </a:extLst>
          </p:cNvPr>
          <p:cNvSpPr/>
          <p:nvPr/>
        </p:nvSpPr>
        <p:spPr>
          <a:xfrm>
            <a:off x="2985642" y="4427185"/>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600">
              <a:latin typeface="メイリオ" panose="020B0604030504040204" pitchFamily="50" charset="-128"/>
              <a:ea typeface="メイリオ" panose="020B0604030504040204" pitchFamily="50" charset="-128"/>
            </a:endParaRPr>
          </a:p>
        </p:txBody>
      </p:sp>
      <p:cxnSp>
        <p:nvCxnSpPr>
          <p:cNvPr id="32" name="コネクタ: カギ線 31">
            <a:extLst>
              <a:ext uri="{FF2B5EF4-FFF2-40B4-BE49-F238E27FC236}">
                <a16:creationId xmlns:a16="http://schemas.microsoft.com/office/drawing/2014/main" id="{F517D16E-EB5E-6381-21F6-C763D9322A44}"/>
              </a:ext>
            </a:extLst>
          </p:cNvPr>
          <p:cNvCxnSpPr>
            <a:cxnSpLocks/>
            <a:stCxn id="20" idx="1"/>
            <a:endCxn id="27" idx="2"/>
          </p:cNvCxnSpPr>
          <p:nvPr/>
        </p:nvCxnSpPr>
        <p:spPr>
          <a:xfrm rot="10800000" flipH="1">
            <a:off x="2728544" y="2689305"/>
            <a:ext cx="253801" cy="320720"/>
          </a:xfrm>
          <a:prstGeom prst="bentConnector3">
            <a:avLst>
              <a:gd name="adj1" fmla="val -140713"/>
            </a:avLst>
          </a:prstGeom>
          <a:ln w="19050">
            <a:solidFill>
              <a:srgbClr val="B5A187"/>
            </a:solidFill>
            <a:tailEnd type="triangle"/>
          </a:ln>
        </p:spPr>
        <p:style>
          <a:lnRef idx="1">
            <a:schemeClr val="accent1"/>
          </a:lnRef>
          <a:fillRef idx="0">
            <a:schemeClr val="accent1"/>
          </a:fillRef>
          <a:effectRef idx="0">
            <a:schemeClr val="accent1"/>
          </a:effectRef>
          <a:fontRef idx="minor">
            <a:schemeClr val="tx1"/>
          </a:fontRef>
        </p:style>
      </p:cxnSp>
      <p:cxnSp>
        <p:nvCxnSpPr>
          <p:cNvPr id="38" name="コネクタ: カギ線 37">
            <a:extLst>
              <a:ext uri="{FF2B5EF4-FFF2-40B4-BE49-F238E27FC236}">
                <a16:creationId xmlns:a16="http://schemas.microsoft.com/office/drawing/2014/main" id="{144353D0-C724-3670-2FDE-CB79326E3065}"/>
              </a:ext>
            </a:extLst>
          </p:cNvPr>
          <p:cNvCxnSpPr>
            <a:cxnSpLocks/>
            <a:stCxn id="18" idx="1"/>
            <a:endCxn id="26" idx="2"/>
          </p:cNvCxnSpPr>
          <p:nvPr/>
        </p:nvCxnSpPr>
        <p:spPr>
          <a:xfrm rot="10800000" flipH="1">
            <a:off x="1236930" y="1905947"/>
            <a:ext cx="306120" cy="456376"/>
          </a:xfrm>
          <a:prstGeom prst="bentConnector3">
            <a:avLst>
              <a:gd name="adj1" fmla="val -89130"/>
            </a:avLst>
          </a:prstGeom>
          <a:ln w="19050">
            <a:solidFill>
              <a:srgbClr val="B5A187"/>
            </a:solidFill>
            <a:tailEnd type="triangle"/>
          </a:ln>
        </p:spPr>
        <p:style>
          <a:lnRef idx="1">
            <a:schemeClr val="accent1"/>
          </a:lnRef>
          <a:fillRef idx="0">
            <a:schemeClr val="accent1"/>
          </a:fillRef>
          <a:effectRef idx="0">
            <a:schemeClr val="accent1"/>
          </a:effectRef>
          <a:fontRef idx="minor">
            <a:schemeClr val="tx1"/>
          </a:fontRef>
        </p:style>
      </p:cxnSp>
      <p:cxnSp>
        <p:nvCxnSpPr>
          <p:cNvPr id="42" name="コネクタ: カギ線 41">
            <a:extLst>
              <a:ext uri="{FF2B5EF4-FFF2-40B4-BE49-F238E27FC236}">
                <a16:creationId xmlns:a16="http://schemas.microsoft.com/office/drawing/2014/main" id="{088256F7-658A-EB8F-3A2D-F99FC5EAD591}"/>
              </a:ext>
            </a:extLst>
          </p:cNvPr>
          <p:cNvCxnSpPr>
            <a:cxnSpLocks/>
            <a:stCxn id="19" idx="1"/>
            <a:endCxn id="23" idx="2"/>
          </p:cNvCxnSpPr>
          <p:nvPr/>
        </p:nvCxnSpPr>
        <p:spPr>
          <a:xfrm rot="10800000" flipH="1">
            <a:off x="2710544" y="1453764"/>
            <a:ext cx="264149" cy="327337"/>
          </a:xfrm>
          <a:prstGeom prst="bentConnector3">
            <a:avLst>
              <a:gd name="adj1" fmla="val -125469"/>
            </a:avLst>
          </a:prstGeom>
          <a:ln w="19050">
            <a:solidFill>
              <a:srgbClr val="B5A187"/>
            </a:solidFill>
            <a:tailEnd type="triangle"/>
          </a:ln>
        </p:spPr>
        <p:style>
          <a:lnRef idx="1">
            <a:schemeClr val="accent1"/>
          </a:lnRef>
          <a:fillRef idx="0">
            <a:schemeClr val="accent1"/>
          </a:fillRef>
          <a:effectRef idx="0">
            <a:schemeClr val="accent1"/>
          </a:effectRef>
          <a:fontRef idx="minor">
            <a:schemeClr val="tx1"/>
          </a:fontRef>
        </p:style>
      </p:cxnSp>
      <p:cxnSp>
        <p:nvCxnSpPr>
          <p:cNvPr id="47" name="コネクタ: カギ線 46">
            <a:extLst>
              <a:ext uri="{FF2B5EF4-FFF2-40B4-BE49-F238E27FC236}">
                <a16:creationId xmlns:a16="http://schemas.microsoft.com/office/drawing/2014/main" id="{84AA3363-581D-1007-0877-312A49834321}"/>
              </a:ext>
            </a:extLst>
          </p:cNvPr>
          <p:cNvCxnSpPr>
            <a:cxnSpLocks/>
            <a:stCxn id="21" idx="1"/>
            <a:endCxn id="30" idx="2"/>
          </p:cNvCxnSpPr>
          <p:nvPr/>
        </p:nvCxnSpPr>
        <p:spPr>
          <a:xfrm rot="10800000" flipH="1">
            <a:off x="2656544" y="4445185"/>
            <a:ext cx="329097" cy="371440"/>
          </a:xfrm>
          <a:prstGeom prst="bentConnector3">
            <a:avLst>
              <a:gd name="adj1" fmla="val -89549"/>
            </a:avLst>
          </a:prstGeom>
          <a:ln w="19050">
            <a:solidFill>
              <a:srgbClr val="B5A187"/>
            </a:solidFill>
            <a:tailEnd type="triangle"/>
          </a:ln>
        </p:spPr>
        <p:style>
          <a:lnRef idx="1">
            <a:schemeClr val="accent1"/>
          </a:lnRef>
          <a:fillRef idx="0">
            <a:schemeClr val="accent1"/>
          </a:fillRef>
          <a:effectRef idx="0">
            <a:schemeClr val="accent1"/>
          </a:effectRef>
          <a:fontRef idx="minor">
            <a:schemeClr val="tx1"/>
          </a:fontRef>
        </p:style>
      </p:cxnSp>
      <p:cxnSp>
        <p:nvCxnSpPr>
          <p:cNvPr id="51" name="コネクタ: カギ線 50">
            <a:extLst>
              <a:ext uri="{FF2B5EF4-FFF2-40B4-BE49-F238E27FC236}">
                <a16:creationId xmlns:a16="http://schemas.microsoft.com/office/drawing/2014/main" id="{D2DCD3CD-1550-E3A0-F738-BE35A947AAD4}"/>
              </a:ext>
            </a:extLst>
          </p:cNvPr>
          <p:cNvCxnSpPr>
            <a:cxnSpLocks/>
            <a:stCxn id="22" idx="1"/>
            <a:endCxn id="29" idx="2"/>
          </p:cNvCxnSpPr>
          <p:nvPr/>
        </p:nvCxnSpPr>
        <p:spPr>
          <a:xfrm rot="10800000" flipH="1">
            <a:off x="1293416" y="3887429"/>
            <a:ext cx="268385" cy="335214"/>
          </a:xfrm>
          <a:prstGeom prst="bentConnector3">
            <a:avLst>
              <a:gd name="adj1" fmla="val -116647"/>
            </a:avLst>
          </a:prstGeom>
          <a:ln w="19050">
            <a:solidFill>
              <a:srgbClr val="B5A187"/>
            </a:solidFill>
            <a:tailEnd type="triangle"/>
          </a:ln>
        </p:spPr>
        <p:style>
          <a:lnRef idx="1">
            <a:schemeClr val="accent1"/>
          </a:lnRef>
          <a:fillRef idx="0">
            <a:schemeClr val="accent1"/>
          </a:fillRef>
          <a:effectRef idx="0">
            <a:schemeClr val="accent1"/>
          </a:effectRef>
          <a:fontRef idx="minor">
            <a:schemeClr val="tx1"/>
          </a:fontRef>
        </p:style>
      </p:cxnSp>
      <p:cxnSp>
        <p:nvCxnSpPr>
          <p:cNvPr id="56" name="コネクタ: カギ線 55">
            <a:extLst>
              <a:ext uri="{FF2B5EF4-FFF2-40B4-BE49-F238E27FC236}">
                <a16:creationId xmlns:a16="http://schemas.microsoft.com/office/drawing/2014/main" id="{5A04CF5C-797C-BD87-D770-D3D00947A671}"/>
              </a:ext>
            </a:extLst>
          </p:cNvPr>
          <p:cNvCxnSpPr>
            <a:cxnSpLocks/>
          </p:cNvCxnSpPr>
          <p:nvPr/>
        </p:nvCxnSpPr>
        <p:spPr>
          <a:xfrm rot="10800000" flipH="1">
            <a:off x="2356822" y="4994069"/>
            <a:ext cx="468000" cy="0"/>
          </a:xfrm>
          <a:prstGeom prst="bentConnector3">
            <a:avLst>
              <a:gd name="adj1" fmla="val -72091"/>
            </a:avLst>
          </a:prstGeom>
          <a:ln w="19050">
            <a:solidFill>
              <a:srgbClr val="B5A187"/>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7" name="コネクタ: カギ線 56">
            <a:extLst>
              <a:ext uri="{FF2B5EF4-FFF2-40B4-BE49-F238E27FC236}">
                <a16:creationId xmlns:a16="http://schemas.microsoft.com/office/drawing/2014/main" id="{A86579DD-C7F5-B4FD-898C-BD9EED4FBA76}"/>
              </a:ext>
            </a:extLst>
          </p:cNvPr>
          <p:cNvCxnSpPr>
            <a:cxnSpLocks/>
          </p:cNvCxnSpPr>
          <p:nvPr/>
        </p:nvCxnSpPr>
        <p:spPr>
          <a:xfrm flipV="1">
            <a:off x="1992447" y="3149103"/>
            <a:ext cx="864000" cy="432000"/>
          </a:xfrm>
          <a:prstGeom prst="straightConnector1">
            <a:avLst/>
          </a:prstGeom>
          <a:ln w="19050">
            <a:solidFill>
              <a:srgbClr val="B5A187"/>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8" name="コネクタ: カギ線 57">
            <a:extLst>
              <a:ext uri="{FF2B5EF4-FFF2-40B4-BE49-F238E27FC236}">
                <a16:creationId xmlns:a16="http://schemas.microsoft.com/office/drawing/2014/main" id="{D0B4F4E8-32D7-6BD6-875D-02457A944793}"/>
              </a:ext>
            </a:extLst>
          </p:cNvPr>
          <p:cNvCxnSpPr>
            <a:cxnSpLocks/>
          </p:cNvCxnSpPr>
          <p:nvPr/>
        </p:nvCxnSpPr>
        <p:spPr>
          <a:xfrm rot="10800000">
            <a:off x="1754352" y="2508964"/>
            <a:ext cx="504000" cy="0"/>
          </a:xfrm>
          <a:prstGeom prst="bentConnector3">
            <a:avLst>
              <a:gd name="adj1" fmla="val -72091"/>
            </a:avLst>
          </a:prstGeom>
          <a:ln w="19050">
            <a:solidFill>
              <a:srgbClr val="B5A187"/>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コネクタ: カギ線 58">
            <a:extLst>
              <a:ext uri="{FF2B5EF4-FFF2-40B4-BE49-F238E27FC236}">
                <a16:creationId xmlns:a16="http://schemas.microsoft.com/office/drawing/2014/main" id="{E676A215-C187-F671-81D6-F61BF03FAA93}"/>
              </a:ext>
            </a:extLst>
          </p:cNvPr>
          <p:cNvCxnSpPr>
            <a:cxnSpLocks/>
          </p:cNvCxnSpPr>
          <p:nvPr/>
        </p:nvCxnSpPr>
        <p:spPr>
          <a:xfrm rot="10800000">
            <a:off x="1823425" y="4148494"/>
            <a:ext cx="468000" cy="0"/>
          </a:xfrm>
          <a:prstGeom prst="bentConnector3">
            <a:avLst>
              <a:gd name="adj1" fmla="val -72091"/>
            </a:avLst>
          </a:prstGeom>
          <a:ln w="19050">
            <a:solidFill>
              <a:srgbClr val="B5A187"/>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1" name="正方形/長方形 60">
            <a:extLst>
              <a:ext uri="{FF2B5EF4-FFF2-40B4-BE49-F238E27FC236}">
                <a16:creationId xmlns:a16="http://schemas.microsoft.com/office/drawing/2014/main" id="{F6245ABF-82AF-797F-34C4-4E6450C8F31C}"/>
              </a:ext>
            </a:extLst>
          </p:cNvPr>
          <p:cNvSpPr/>
          <p:nvPr/>
        </p:nvSpPr>
        <p:spPr>
          <a:xfrm>
            <a:off x="1851761" y="2240701"/>
            <a:ext cx="226591" cy="9233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kumimoji="1"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rPr>
              <a:t>はい</a:t>
            </a:r>
          </a:p>
        </p:txBody>
      </p:sp>
      <p:sp>
        <p:nvSpPr>
          <p:cNvPr id="62" name="正方形/長方形 61">
            <a:extLst>
              <a:ext uri="{FF2B5EF4-FFF2-40B4-BE49-F238E27FC236}">
                <a16:creationId xmlns:a16="http://schemas.microsoft.com/office/drawing/2014/main" id="{94579F3C-1AAF-8D21-65E2-C5EFC0914DD2}"/>
              </a:ext>
            </a:extLst>
          </p:cNvPr>
          <p:cNvSpPr/>
          <p:nvPr/>
        </p:nvSpPr>
        <p:spPr>
          <a:xfrm>
            <a:off x="3238786" y="1674517"/>
            <a:ext cx="226591" cy="9233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rPr>
              <a:t>はい</a:t>
            </a:r>
            <a:endParaRPr kumimoji="1"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p:txBody>
      </p:sp>
      <p:sp>
        <p:nvSpPr>
          <p:cNvPr id="63" name="正方形/長方形 62">
            <a:extLst>
              <a:ext uri="{FF2B5EF4-FFF2-40B4-BE49-F238E27FC236}">
                <a16:creationId xmlns:a16="http://schemas.microsoft.com/office/drawing/2014/main" id="{5ED708D1-8E69-389F-E96D-BCA130E2532F}"/>
              </a:ext>
            </a:extLst>
          </p:cNvPr>
          <p:cNvSpPr/>
          <p:nvPr/>
        </p:nvSpPr>
        <p:spPr>
          <a:xfrm>
            <a:off x="3219451" y="2883345"/>
            <a:ext cx="226591" cy="9233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rPr>
              <a:t>はい</a:t>
            </a:r>
            <a:endParaRPr kumimoji="1"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p:txBody>
      </p:sp>
      <p:sp>
        <p:nvSpPr>
          <p:cNvPr id="64" name="正方形/長方形 63">
            <a:extLst>
              <a:ext uri="{FF2B5EF4-FFF2-40B4-BE49-F238E27FC236}">
                <a16:creationId xmlns:a16="http://schemas.microsoft.com/office/drawing/2014/main" id="{78A994E1-8566-360B-4683-A09403AFC4A6}"/>
              </a:ext>
            </a:extLst>
          </p:cNvPr>
          <p:cNvSpPr/>
          <p:nvPr/>
        </p:nvSpPr>
        <p:spPr>
          <a:xfrm>
            <a:off x="1854282" y="4243675"/>
            <a:ext cx="226591" cy="9233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rPr>
              <a:t>はい</a:t>
            </a:r>
            <a:endParaRPr kumimoji="1"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p:txBody>
      </p:sp>
      <p:sp>
        <p:nvSpPr>
          <p:cNvPr id="65" name="正方形/長方形 64">
            <a:extLst>
              <a:ext uri="{FF2B5EF4-FFF2-40B4-BE49-F238E27FC236}">
                <a16:creationId xmlns:a16="http://schemas.microsoft.com/office/drawing/2014/main" id="{5A56ACD9-87A5-913D-FFFF-EB650FC09B2F}"/>
              </a:ext>
            </a:extLst>
          </p:cNvPr>
          <p:cNvSpPr/>
          <p:nvPr/>
        </p:nvSpPr>
        <p:spPr>
          <a:xfrm>
            <a:off x="3307643" y="4706797"/>
            <a:ext cx="226591" cy="9233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rPr>
              <a:t>はい</a:t>
            </a:r>
            <a:endParaRPr kumimoji="1"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p:txBody>
      </p:sp>
      <p:sp>
        <p:nvSpPr>
          <p:cNvPr id="66" name="正方形/長方形 65">
            <a:extLst>
              <a:ext uri="{FF2B5EF4-FFF2-40B4-BE49-F238E27FC236}">
                <a16:creationId xmlns:a16="http://schemas.microsoft.com/office/drawing/2014/main" id="{10FA4686-7C41-FFCA-B1B5-29C80BD9DE13}"/>
              </a:ext>
            </a:extLst>
          </p:cNvPr>
          <p:cNvSpPr/>
          <p:nvPr/>
        </p:nvSpPr>
        <p:spPr>
          <a:xfrm>
            <a:off x="2393047" y="4714231"/>
            <a:ext cx="303536" cy="9233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rPr>
              <a:t>いいえ</a:t>
            </a:r>
            <a:endParaRPr kumimoji="1"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p:txBody>
      </p:sp>
      <p:sp>
        <p:nvSpPr>
          <p:cNvPr id="67" name="正方形/長方形 66">
            <a:extLst>
              <a:ext uri="{FF2B5EF4-FFF2-40B4-BE49-F238E27FC236}">
                <a16:creationId xmlns:a16="http://schemas.microsoft.com/office/drawing/2014/main" id="{EEE0E888-37FA-C784-4851-903429D1D322}"/>
              </a:ext>
            </a:extLst>
          </p:cNvPr>
          <p:cNvSpPr/>
          <p:nvPr/>
        </p:nvSpPr>
        <p:spPr>
          <a:xfrm>
            <a:off x="1012652" y="4120935"/>
            <a:ext cx="303536" cy="9233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kumimoji="1"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rPr>
              <a:t>いいえ</a:t>
            </a:r>
          </a:p>
        </p:txBody>
      </p:sp>
      <p:sp>
        <p:nvSpPr>
          <p:cNvPr id="68" name="正方形/長方形 67">
            <a:extLst>
              <a:ext uri="{FF2B5EF4-FFF2-40B4-BE49-F238E27FC236}">
                <a16:creationId xmlns:a16="http://schemas.microsoft.com/office/drawing/2014/main" id="{3BA790B0-E49A-18A5-8D0B-38C20C001C3B}"/>
              </a:ext>
            </a:extLst>
          </p:cNvPr>
          <p:cNvSpPr/>
          <p:nvPr/>
        </p:nvSpPr>
        <p:spPr>
          <a:xfrm>
            <a:off x="2480353" y="2898093"/>
            <a:ext cx="303536" cy="9233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rPr>
              <a:t>いいえ</a:t>
            </a:r>
            <a:endParaRPr kumimoji="1"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p:txBody>
      </p:sp>
      <p:sp>
        <p:nvSpPr>
          <p:cNvPr id="69" name="正方形/長方形 68">
            <a:extLst>
              <a:ext uri="{FF2B5EF4-FFF2-40B4-BE49-F238E27FC236}">
                <a16:creationId xmlns:a16="http://schemas.microsoft.com/office/drawing/2014/main" id="{6AC42737-4C88-DCEC-BDF7-B3442FC8C623}"/>
              </a:ext>
            </a:extLst>
          </p:cNvPr>
          <p:cNvSpPr/>
          <p:nvPr/>
        </p:nvSpPr>
        <p:spPr>
          <a:xfrm>
            <a:off x="2458231" y="1672491"/>
            <a:ext cx="303536" cy="9233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kumimoji="1"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rPr>
              <a:t>いいえ</a:t>
            </a:r>
          </a:p>
        </p:txBody>
      </p:sp>
      <p:sp>
        <p:nvSpPr>
          <p:cNvPr id="70" name="正方形/長方形 69">
            <a:extLst>
              <a:ext uri="{FF2B5EF4-FFF2-40B4-BE49-F238E27FC236}">
                <a16:creationId xmlns:a16="http://schemas.microsoft.com/office/drawing/2014/main" id="{ED9F2C10-91FA-175A-81E4-DA8DF374955B}"/>
              </a:ext>
            </a:extLst>
          </p:cNvPr>
          <p:cNvSpPr/>
          <p:nvPr/>
        </p:nvSpPr>
        <p:spPr>
          <a:xfrm>
            <a:off x="985212" y="2248075"/>
            <a:ext cx="303536" cy="9233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rPr>
              <a:t>いいえ</a:t>
            </a:r>
            <a:endParaRPr kumimoji="1"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p:txBody>
      </p:sp>
      <p:sp>
        <p:nvSpPr>
          <p:cNvPr id="71" name="正方形/長方形 70">
            <a:extLst>
              <a:ext uri="{FF2B5EF4-FFF2-40B4-BE49-F238E27FC236}">
                <a16:creationId xmlns:a16="http://schemas.microsoft.com/office/drawing/2014/main" id="{2BD256B5-82CE-34EA-9A22-BE8B8955D025}"/>
              </a:ext>
            </a:extLst>
          </p:cNvPr>
          <p:cNvSpPr/>
          <p:nvPr/>
        </p:nvSpPr>
        <p:spPr>
          <a:xfrm>
            <a:off x="1234361" y="1140579"/>
            <a:ext cx="688256" cy="9233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ja-JP" altLang="en-US" sz="600" b="1">
                <a:solidFill>
                  <a:schemeClr val="tx1"/>
                </a:solidFill>
                <a:latin typeface="メイリオ" panose="020B0604030504040204" pitchFamily="50" charset="-128"/>
                <a:ea typeface="メイリオ" panose="020B0604030504040204" pitchFamily="50" charset="-128"/>
                <a:cs typeface="Arial" panose="020B0604020202020204" pitchFamily="34" charset="0"/>
              </a:rPr>
              <a:t>ソース（トーカ）</a:t>
            </a:r>
            <a:endParaRPr kumimoji="1" lang="ja-JP" altLang="en-US" sz="600" b="1">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p:txBody>
      </p:sp>
      <p:sp>
        <p:nvSpPr>
          <p:cNvPr id="72" name="正方形/長方形 71">
            <a:extLst>
              <a:ext uri="{FF2B5EF4-FFF2-40B4-BE49-F238E27FC236}">
                <a16:creationId xmlns:a16="http://schemas.microsoft.com/office/drawing/2014/main" id="{A9FCE7EE-E232-8915-FAB2-B82D90A5F35D}"/>
              </a:ext>
            </a:extLst>
          </p:cNvPr>
          <p:cNvSpPr/>
          <p:nvPr/>
        </p:nvSpPr>
        <p:spPr>
          <a:xfrm>
            <a:off x="2670242" y="1140579"/>
            <a:ext cx="842145" cy="9233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kumimoji="1" lang="ja-JP" altLang="en-US" sz="600" b="1">
                <a:solidFill>
                  <a:schemeClr val="tx1"/>
                </a:solidFill>
                <a:latin typeface="メイリオ" panose="020B0604030504040204" pitchFamily="50" charset="-128"/>
                <a:ea typeface="メイリオ" panose="020B0604030504040204" pitchFamily="50" charset="-128"/>
                <a:cs typeface="Arial" panose="020B0604020202020204" pitchFamily="34" charset="0"/>
              </a:rPr>
              <a:t>アクセプタ（</a:t>
            </a:r>
            <a:r>
              <a:rPr lang="ja-JP" altLang="en-US" sz="600" b="1">
                <a:solidFill>
                  <a:schemeClr val="tx1"/>
                </a:solidFill>
                <a:latin typeface="メイリオ" panose="020B0604030504040204" pitchFamily="50" charset="-128"/>
                <a:ea typeface="メイリオ" panose="020B0604030504040204" pitchFamily="50" charset="-128"/>
                <a:cs typeface="Arial" panose="020B0604020202020204" pitchFamily="34" charset="0"/>
              </a:rPr>
              <a:t>リスナ</a:t>
            </a:r>
            <a:r>
              <a:rPr kumimoji="1" lang="ja-JP" altLang="en-US" sz="600" b="1">
                <a:solidFill>
                  <a:schemeClr val="tx1"/>
                </a:solidFill>
                <a:latin typeface="メイリオ" panose="020B0604030504040204" pitchFamily="50" charset="-128"/>
                <a:ea typeface="メイリオ" panose="020B0604030504040204" pitchFamily="50" charset="-128"/>
                <a:cs typeface="Arial" panose="020B0604020202020204" pitchFamily="34" charset="0"/>
              </a:rPr>
              <a:t>）</a:t>
            </a:r>
          </a:p>
        </p:txBody>
      </p:sp>
      <p:sp>
        <p:nvSpPr>
          <p:cNvPr id="73" name="正方形/長方形 72">
            <a:extLst>
              <a:ext uri="{FF2B5EF4-FFF2-40B4-BE49-F238E27FC236}">
                <a16:creationId xmlns:a16="http://schemas.microsoft.com/office/drawing/2014/main" id="{19BB930C-7204-9810-9F37-7E48F38E7B87}"/>
              </a:ext>
            </a:extLst>
          </p:cNvPr>
          <p:cNvSpPr/>
          <p:nvPr/>
        </p:nvSpPr>
        <p:spPr>
          <a:xfrm>
            <a:off x="2133189" y="2325250"/>
            <a:ext cx="457424" cy="1846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kumimoji="1" lang="en-US" altLang="ja-JP" sz="600">
                <a:solidFill>
                  <a:schemeClr val="tx1"/>
                </a:solidFill>
                <a:latin typeface="メイリオ" panose="020B0604030504040204" pitchFamily="50" charset="-128"/>
                <a:ea typeface="メイリオ" panose="020B0604030504040204" pitchFamily="50" charset="-128"/>
                <a:cs typeface="Arial" panose="020B0604020202020204" pitchFamily="34" charset="0"/>
              </a:rPr>
              <a:t>RFD</a:t>
            </a:r>
            <a:r>
              <a:rPr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rPr>
              <a:t>が</a:t>
            </a:r>
            <a:endParaRPr lang="en-US" altLang="ja-JP" sz="600">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a:p>
            <a:pPr algn="ctr"/>
            <a:r>
              <a:rPr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rPr>
              <a:t>ハイになる</a:t>
            </a:r>
            <a:endParaRPr kumimoji="1"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p:txBody>
      </p:sp>
      <p:sp>
        <p:nvSpPr>
          <p:cNvPr id="74" name="正方形/長方形 73">
            <a:extLst>
              <a:ext uri="{FF2B5EF4-FFF2-40B4-BE49-F238E27FC236}">
                <a16:creationId xmlns:a16="http://schemas.microsoft.com/office/drawing/2014/main" id="{846DAEF8-37EE-0B2C-74B6-46FE96CD638D}"/>
              </a:ext>
            </a:extLst>
          </p:cNvPr>
          <p:cNvSpPr/>
          <p:nvPr/>
        </p:nvSpPr>
        <p:spPr>
          <a:xfrm rot="20003500">
            <a:off x="2050406" y="3252306"/>
            <a:ext cx="723522" cy="9233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kumimoji="1" lang="en-US" altLang="ja-JP" sz="600">
                <a:solidFill>
                  <a:schemeClr val="tx1"/>
                </a:solidFill>
                <a:latin typeface="メイリオ" panose="020B0604030504040204" pitchFamily="50" charset="-128"/>
                <a:ea typeface="メイリオ" panose="020B0604030504040204" pitchFamily="50" charset="-128"/>
                <a:cs typeface="Arial" panose="020B0604020202020204" pitchFamily="34" charset="0"/>
              </a:rPr>
              <a:t>DAV </a:t>
            </a:r>
            <a:r>
              <a:rPr kumimoji="1"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rPr>
              <a:t>がローになる</a:t>
            </a:r>
          </a:p>
        </p:txBody>
      </p:sp>
      <p:sp>
        <p:nvSpPr>
          <p:cNvPr id="75" name="正方形/長方形 74">
            <a:extLst>
              <a:ext uri="{FF2B5EF4-FFF2-40B4-BE49-F238E27FC236}">
                <a16:creationId xmlns:a16="http://schemas.microsoft.com/office/drawing/2014/main" id="{CBCF2D90-FBE5-29E2-017D-B7CCBEFC338E}"/>
              </a:ext>
            </a:extLst>
          </p:cNvPr>
          <p:cNvSpPr/>
          <p:nvPr/>
        </p:nvSpPr>
        <p:spPr>
          <a:xfrm>
            <a:off x="1809754" y="4001330"/>
            <a:ext cx="721920" cy="9233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kumimoji="1" lang="en-US" altLang="ja-JP" sz="600">
                <a:solidFill>
                  <a:schemeClr val="tx1"/>
                </a:solidFill>
                <a:latin typeface="メイリオ" panose="020B0604030504040204" pitchFamily="50" charset="-128"/>
                <a:ea typeface="メイリオ" panose="020B0604030504040204" pitchFamily="50" charset="-128"/>
                <a:cs typeface="Arial" panose="020B0604020202020204" pitchFamily="34" charset="0"/>
              </a:rPr>
              <a:t>DAC </a:t>
            </a:r>
            <a:r>
              <a:rPr kumimoji="1"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rPr>
              <a:t>がハイになる</a:t>
            </a:r>
          </a:p>
        </p:txBody>
      </p:sp>
      <p:sp>
        <p:nvSpPr>
          <p:cNvPr id="76" name="正方形/長方形 75">
            <a:extLst>
              <a:ext uri="{FF2B5EF4-FFF2-40B4-BE49-F238E27FC236}">
                <a16:creationId xmlns:a16="http://schemas.microsoft.com/office/drawing/2014/main" id="{37E2658A-842C-7742-52D1-C27A48AE1B7B}"/>
              </a:ext>
            </a:extLst>
          </p:cNvPr>
          <p:cNvSpPr/>
          <p:nvPr/>
        </p:nvSpPr>
        <p:spPr>
          <a:xfrm>
            <a:off x="2094086" y="5046441"/>
            <a:ext cx="723522" cy="9233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kumimoji="1" lang="en-US" altLang="ja-JP" sz="600">
                <a:solidFill>
                  <a:schemeClr val="tx1"/>
                </a:solidFill>
                <a:latin typeface="メイリオ" panose="020B0604030504040204" pitchFamily="50" charset="-128"/>
                <a:ea typeface="メイリオ" panose="020B0604030504040204" pitchFamily="50" charset="-128"/>
                <a:cs typeface="Arial" panose="020B0604020202020204" pitchFamily="34" charset="0"/>
              </a:rPr>
              <a:t>DAV </a:t>
            </a:r>
            <a:r>
              <a:rPr kumimoji="1"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rPr>
              <a:t>がハイになる</a:t>
            </a:r>
          </a:p>
        </p:txBody>
      </p:sp>
      <p:sp>
        <p:nvSpPr>
          <p:cNvPr id="79" name="正方形/長方形 78">
            <a:extLst>
              <a:ext uri="{FF2B5EF4-FFF2-40B4-BE49-F238E27FC236}">
                <a16:creationId xmlns:a16="http://schemas.microsoft.com/office/drawing/2014/main" id="{AF7E56B9-2BB6-0BFD-8096-6DDB011426DE}"/>
              </a:ext>
            </a:extLst>
          </p:cNvPr>
          <p:cNvSpPr/>
          <p:nvPr/>
        </p:nvSpPr>
        <p:spPr>
          <a:xfrm>
            <a:off x="773098" y="1046225"/>
            <a:ext cx="3028013" cy="4824000"/>
          </a:xfrm>
          <a:prstGeom prst="rect">
            <a:avLst/>
          </a:prstGeom>
          <a:noFill/>
          <a:ln w="38100">
            <a:solidFill>
              <a:srgbClr val="B5A18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 name="図 29">
            <a:extLst>
              <a:ext uri="{FF2B5EF4-FFF2-40B4-BE49-F238E27FC236}">
                <a16:creationId xmlns:a16="http://schemas.microsoft.com/office/drawing/2014/main" id="{25974B97-B672-B011-8A19-0868F728A744}"/>
              </a:ext>
            </a:extLst>
          </p:cNvPr>
          <p:cNvPicPr>
            <a:picLocks noChangeAspect="1"/>
          </p:cNvPicPr>
          <p:nvPr/>
        </p:nvPicPr>
        <p:blipFill>
          <a:blip r:embed="rId2"/>
          <a:stretch>
            <a:fillRect/>
          </a:stretch>
        </p:blipFill>
        <p:spPr>
          <a:xfrm>
            <a:off x="666760" y="5483225"/>
            <a:ext cx="4707150" cy="3910749"/>
          </a:xfrm>
          <a:prstGeom prst="rect">
            <a:avLst/>
          </a:prstGeom>
        </p:spPr>
      </p:pic>
      <p:sp>
        <p:nvSpPr>
          <p:cNvPr id="2" name="object 2"/>
          <p:cNvSpPr/>
          <p:nvPr/>
        </p:nvSpPr>
        <p:spPr>
          <a:xfrm>
            <a:off x="7962139" y="0"/>
            <a:ext cx="7754111" cy="10046207"/>
          </a:xfrm>
          <a:prstGeom prst="rect">
            <a:avLst/>
          </a:prstGeom>
          <a:blipFill>
            <a:blip r:embed="rId3" cstate="print"/>
            <a:stretch>
              <a:fillRect/>
            </a:stretch>
          </a:blipFill>
        </p:spPr>
        <p:txBody>
          <a:bodyPr wrap="square" lIns="0" tIns="0" rIns="0" bIns="0" rtlCol="0"/>
          <a:lstStyle/>
          <a:p>
            <a:endParaRPr/>
          </a:p>
        </p:txBody>
      </p:sp>
      <p:sp>
        <p:nvSpPr>
          <p:cNvPr id="3" name="object 3"/>
          <p:cNvSpPr txBox="1">
            <a:spLocks noGrp="1"/>
          </p:cNvSpPr>
          <p:nvPr>
            <p:ph type="ftr" sz="quarter" idx="5"/>
          </p:nvPr>
        </p:nvSpPr>
        <p:spPr>
          <a:xfrm>
            <a:off x="2682494" y="9872571"/>
            <a:ext cx="1623060" cy="114300"/>
          </a:xfrm>
          <a:prstGeom prst="rect">
            <a:avLst/>
          </a:prstGeom>
        </p:spPr>
        <p:txBody>
          <a:bodyPr vert="horz" wrap="square" lIns="0" tIns="0" rIns="0" bIns="0" rtlCol="0">
            <a:spAutoFit/>
          </a:bodyPr>
          <a:lstStyle/>
          <a:p>
            <a:pPr marL="12700">
              <a:lnSpc>
                <a:spcPts val="805"/>
              </a:lnSpc>
            </a:pPr>
            <a:r>
              <a:rPr dirty="0">
                <a:latin typeface="Arial"/>
                <a:cs typeface="Arial"/>
              </a:rPr>
              <a:t>© Copr. 1949-1998 Hewlett-Packard</a:t>
            </a:r>
            <a:r>
              <a:rPr spc="-105" dirty="0">
                <a:latin typeface="Arial"/>
                <a:cs typeface="Arial"/>
              </a:rPr>
              <a:t> </a:t>
            </a:r>
            <a:r>
              <a:rPr dirty="0">
                <a:latin typeface="Arial"/>
                <a:cs typeface="Arial"/>
              </a:rPr>
              <a:t>Co.</a:t>
            </a:r>
          </a:p>
        </p:txBody>
      </p:sp>
      <p:sp>
        <p:nvSpPr>
          <p:cNvPr id="4" name="正方形/長方形 3">
            <a:extLst>
              <a:ext uri="{FF2B5EF4-FFF2-40B4-BE49-F238E27FC236}">
                <a16:creationId xmlns:a16="http://schemas.microsoft.com/office/drawing/2014/main" id="{0EF637F0-0C27-E5DA-07CE-1C8F06E26873}"/>
              </a:ext>
            </a:extLst>
          </p:cNvPr>
          <p:cNvSpPr/>
          <p:nvPr/>
        </p:nvSpPr>
        <p:spPr>
          <a:xfrm>
            <a:off x="8662050" y="3197225"/>
            <a:ext cx="3168000" cy="2196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050">
                <a:solidFill>
                  <a:schemeClr val="tx1"/>
                </a:solidFill>
                <a:latin typeface="Times New Roman" panose="02020603050405020304" pitchFamily="18" charset="0"/>
                <a:cs typeface="Times New Roman" panose="02020603050405020304" pitchFamily="18" charset="0"/>
              </a:rPr>
              <a:t>known as the three-wire handshake.</a:t>
            </a:r>
          </a:p>
          <a:p>
            <a:r>
              <a:rPr kumimoji="1" lang="en-US" altLang="ja-JP" sz="1050">
                <a:solidFill>
                  <a:schemeClr val="tx1"/>
                </a:solidFill>
                <a:latin typeface="Times New Roman" panose="02020603050405020304" pitchFamily="18" charset="0"/>
                <a:cs typeface="Times New Roman" panose="02020603050405020304" pitchFamily="18" charset="0"/>
              </a:rPr>
              <a:t>  This technique gives a flexibility to the interface system that significantly simplifies the interconnection</a:t>
            </a:r>
          </a:p>
          <a:p>
            <a:r>
              <a:rPr kumimoji="1" lang="en-US" altLang="ja-JP" sz="1050">
                <a:solidFill>
                  <a:schemeClr val="tx1"/>
                </a:solidFill>
                <a:latin typeface="Times New Roman" panose="02020603050405020304" pitchFamily="18" charset="0"/>
                <a:cs typeface="Times New Roman" panose="02020603050405020304" pitchFamily="18" charset="0"/>
              </a:rPr>
              <a:t>of a variety of instruments and digital devices. This flexibility results from three important characteristics. First of all, data transfer is asynchronous, that is to say there are no inherent timing restrictions. Data can be transferred at any rate suitable to the devices operating on the bus (up to a practical limit of 1 megabyte per second imposed by circuit response, cable delays, etc.).</a:t>
            </a:r>
          </a:p>
          <a:p>
            <a:r>
              <a:rPr kumimoji="1" lang="en-US" altLang="ja-JP" sz="1050">
                <a:solidFill>
                  <a:schemeClr val="tx1"/>
                </a:solidFill>
                <a:latin typeface="Times New Roman" panose="02020603050405020304" pitchFamily="18" charset="0"/>
                <a:cs typeface="Times New Roman" panose="02020603050405020304" pitchFamily="18" charset="0"/>
              </a:rPr>
              <a:t>  Second, the handshake enables the bus to interconnect devices of different input / output speeds.</a:t>
            </a:r>
          </a:p>
          <a:p>
            <a:r>
              <a:rPr kumimoji="1" lang="en-US" altLang="ja-JP" sz="1050">
                <a:solidFill>
                  <a:schemeClr val="tx1"/>
                </a:solidFill>
                <a:latin typeface="Times New Roman" panose="02020603050405020304" pitchFamily="18" charset="0"/>
                <a:cs typeface="Times New Roman" panose="02020603050405020304" pitchFamily="18" charset="0"/>
              </a:rPr>
              <a:t>Data transfer automatically adjusts to the slowest</a:t>
            </a:r>
          </a:p>
          <a:p>
            <a:endParaRPr kumimoji="1" lang="ja-JP" altLang="en-US" sz="1050">
              <a:solidFill>
                <a:schemeClr val="tx1"/>
              </a:solidFill>
              <a:latin typeface="Times New Roman" panose="02020603050405020304" pitchFamily="18" charset="0"/>
              <a:cs typeface="Times New Roman" panose="02020603050405020304" pitchFamily="18" charset="0"/>
            </a:endParaRPr>
          </a:p>
        </p:txBody>
      </p:sp>
      <p:sp>
        <p:nvSpPr>
          <p:cNvPr id="5" name="正方形/長方形 4">
            <a:extLst>
              <a:ext uri="{FF2B5EF4-FFF2-40B4-BE49-F238E27FC236}">
                <a16:creationId xmlns:a16="http://schemas.microsoft.com/office/drawing/2014/main" id="{90FAC5DA-A4E7-B465-5063-57F1718E35DB}"/>
              </a:ext>
            </a:extLst>
          </p:cNvPr>
          <p:cNvSpPr/>
          <p:nvPr/>
        </p:nvSpPr>
        <p:spPr>
          <a:xfrm>
            <a:off x="697050" y="3197225"/>
            <a:ext cx="3168000" cy="2196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ja-JP" altLang="en-US" sz="1050" b="1">
                <a:solidFill>
                  <a:schemeClr val="tx1"/>
                </a:solidFill>
                <a:latin typeface="メイリオ" panose="020B0604030504040204" pitchFamily="50" charset="-128"/>
                <a:ea typeface="メイリオ" panose="020B0604030504040204" pitchFamily="50" charset="-128"/>
              </a:rPr>
              <a:t>データ転送</a:t>
            </a:r>
            <a:endParaRPr kumimoji="1" lang="en-US" altLang="ja-JP" sz="1050" b="1">
              <a:solidFill>
                <a:schemeClr val="tx1"/>
              </a:solidFill>
              <a:latin typeface="メイリオ" panose="020B0604030504040204" pitchFamily="50" charset="-128"/>
              <a:ea typeface="メイリオ" panose="020B0604030504040204" pitchFamily="50" charset="-128"/>
            </a:endParaRPr>
          </a:p>
          <a:p>
            <a:r>
              <a:rPr kumimoji="1" lang="ja-JP" altLang="en-US" sz="1050">
                <a:solidFill>
                  <a:schemeClr val="tx1"/>
                </a:solidFill>
                <a:latin typeface="メイリオ" panose="020B0604030504040204" pitchFamily="50" charset="-128"/>
                <a:ea typeface="メイリオ" panose="020B0604030504040204" pitchFamily="50" charset="-128"/>
              </a:rPr>
              <a:t>　アドレス、コマンド、測定結果、その他のデータなどの情報は、</a:t>
            </a:r>
            <a:r>
              <a:rPr kumimoji="1" lang="en-US" altLang="ja-JP" sz="1050">
                <a:solidFill>
                  <a:schemeClr val="tx1"/>
                </a:solidFill>
                <a:latin typeface="メイリオ" panose="020B0604030504040204" pitchFamily="50" charset="-128"/>
                <a:ea typeface="メイリオ" panose="020B0604030504040204" pitchFamily="50" charset="-128"/>
              </a:rPr>
              <a:t>3</a:t>
            </a:r>
            <a:r>
              <a:rPr kumimoji="1" lang="ja-JP" altLang="en-US" sz="1050">
                <a:solidFill>
                  <a:schemeClr val="tx1"/>
                </a:solidFill>
                <a:latin typeface="メイリオ" panose="020B0604030504040204" pitchFamily="50" charset="-128"/>
                <a:ea typeface="メイリオ" panose="020B0604030504040204" pitchFamily="50" charset="-128"/>
              </a:rPr>
              <a:t>線式ハンドシェイクとして知られる手法の制御の下、データライン上で転送される。</a:t>
            </a:r>
            <a:endParaRPr kumimoji="1" lang="en-US" altLang="ja-JP" sz="1050">
              <a:solidFill>
                <a:schemeClr val="tx1"/>
              </a:solidFill>
              <a:latin typeface="メイリオ" panose="020B0604030504040204" pitchFamily="50" charset="-128"/>
              <a:ea typeface="メイリオ" panose="020B0604030504040204" pitchFamily="50" charset="-128"/>
            </a:endParaRPr>
          </a:p>
          <a:p>
            <a:r>
              <a:rPr lang="ja-JP" altLang="en-US" sz="1050">
                <a:solidFill>
                  <a:schemeClr val="tx1"/>
                </a:solidFill>
                <a:latin typeface="メイリオ" panose="020B0604030504040204" pitchFamily="50" charset="-128"/>
                <a:ea typeface="メイリオ" panose="020B0604030504040204" pitchFamily="50" charset="-128"/>
              </a:rPr>
              <a:t>　</a:t>
            </a:r>
            <a:r>
              <a:rPr kumimoji="1" lang="ja-JP" altLang="en-US" sz="1050">
                <a:solidFill>
                  <a:schemeClr val="tx1"/>
                </a:solidFill>
                <a:latin typeface="メイリオ" panose="020B0604030504040204" pitchFamily="50" charset="-128"/>
                <a:ea typeface="メイリオ" panose="020B0604030504040204" pitchFamily="50" charset="-128"/>
              </a:rPr>
              <a:t>この技法はインタフェースシステムに柔軟性を与え、様々な計測器やデジタル機器の相互接続を大幅に簡素化する。この柔軟性は、</a:t>
            </a:r>
            <a:r>
              <a:rPr kumimoji="1" lang="en-US" altLang="ja-JP" sz="1050">
                <a:solidFill>
                  <a:schemeClr val="tx1"/>
                </a:solidFill>
                <a:latin typeface="メイリオ" panose="020B0604030504040204" pitchFamily="50" charset="-128"/>
                <a:ea typeface="メイリオ" panose="020B0604030504040204" pitchFamily="50" charset="-128"/>
              </a:rPr>
              <a:t>3</a:t>
            </a:r>
            <a:r>
              <a:rPr kumimoji="1" lang="ja-JP" altLang="en-US" sz="1050">
                <a:solidFill>
                  <a:schemeClr val="tx1"/>
                </a:solidFill>
                <a:latin typeface="メイリオ" panose="020B0604030504040204" pitchFamily="50" charset="-128"/>
                <a:ea typeface="メイリオ" panose="020B0604030504040204" pitchFamily="50" charset="-128"/>
              </a:rPr>
              <a:t>つの重要な特徴に起因する。第一に、データ転送は非同期、つまり固有のタイミング制限がない。データは、バス上で動作するデバイスに適した任意の速度で転送できる（回路の応答やケーブルの遅延などによって課される</a:t>
            </a:r>
            <a:r>
              <a:rPr kumimoji="1" lang="en-US" altLang="ja-JP" sz="1050">
                <a:solidFill>
                  <a:schemeClr val="tx1"/>
                </a:solidFill>
                <a:latin typeface="メイリオ" panose="020B0604030504040204" pitchFamily="50" charset="-128"/>
                <a:ea typeface="メイリオ" panose="020B0604030504040204" pitchFamily="50" charset="-128"/>
              </a:rPr>
              <a:t>1</a:t>
            </a:r>
            <a:r>
              <a:rPr kumimoji="1" lang="ja-JP" altLang="en-US" sz="1050">
                <a:solidFill>
                  <a:schemeClr val="tx1"/>
                </a:solidFill>
                <a:latin typeface="メイリオ" panose="020B0604030504040204" pitchFamily="50" charset="-128"/>
                <a:ea typeface="メイリオ" panose="020B0604030504040204" pitchFamily="50" charset="-128"/>
              </a:rPr>
              <a:t>秒あたり</a:t>
            </a:r>
            <a:r>
              <a:rPr kumimoji="1" lang="en-US" altLang="ja-JP" sz="1050">
                <a:solidFill>
                  <a:schemeClr val="tx1"/>
                </a:solidFill>
                <a:latin typeface="メイリオ" panose="020B0604030504040204" pitchFamily="50" charset="-128"/>
                <a:ea typeface="メイリオ" panose="020B0604030504040204" pitchFamily="50" charset="-128"/>
              </a:rPr>
              <a:t>1</a:t>
            </a:r>
            <a:r>
              <a:rPr kumimoji="1" lang="ja-JP" altLang="en-US" sz="1050">
                <a:solidFill>
                  <a:schemeClr val="tx1"/>
                </a:solidFill>
                <a:latin typeface="メイリオ" panose="020B0604030504040204" pitchFamily="50" charset="-128"/>
                <a:ea typeface="メイリオ" panose="020B0604030504040204" pitchFamily="50" charset="-128"/>
              </a:rPr>
              <a:t>メガバイトという実用的な限界まで）。</a:t>
            </a:r>
            <a:endParaRPr kumimoji="1" lang="en-US" altLang="ja-JP" sz="1050">
              <a:solidFill>
                <a:schemeClr val="tx1"/>
              </a:solidFill>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id="{D3C4790F-8A45-7A00-CEDE-DF76D8B9B10C}"/>
              </a:ext>
            </a:extLst>
          </p:cNvPr>
          <p:cNvSpPr/>
          <p:nvPr/>
        </p:nvSpPr>
        <p:spPr>
          <a:xfrm>
            <a:off x="11898450" y="987425"/>
            <a:ext cx="3168000" cy="4356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050">
                <a:solidFill>
                  <a:schemeClr val="tx1"/>
                </a:solidFill>
                <a:latin typeface="Times New Roman" panose="02020603050405020304" pitchFamily="18" charset="0"/>
                <a:cs typeface="Times New Roman" panose="02020603050405020304" pitchFamily="18" charset="0"/>
              </a:rPr>
              <a:t>active device without interfering with the operation of faster devices.</a:t>
            </a:r>
          </a:p>
          <a:p>
            <a:r>
              <a:rPr kumimoji="1" lang="en-US" altLang="ja-JP" sz="1050">
                <a:solidFill>
                  <a:schemeClr val="tx1"/>
                </a:solidFill>
                <a:latin typeface="Times New Roman" panose="02020603050405020304" pitchFamily="18" charset="0"/>
                <a:cs typeface="Times New Roman" panose="02020603050405020304" pitchFamily="18" charset="0"/>
              </a:rPr>
              <a:t>  Third, more than one device can accept data at the same time. Thus several devices can listen simultaneously. This capability enables all devices to accept addresses and commands when MRE is low.</a:t>
            </a:r>
          </a:p>
          <a:p>
            <a:r>
              <a:rPr kumimoji="1" lang="en-US" altLang="ja-JP" sz="1050">
                <a:solidFill>
                  <a:schemeClr val="tx1"/>
                </a:solidFill>
                <a:latin typeface="Times New Roman" panose="02020603050405020304" pitchFamily="18" charset="0"/>
                <a:cs typeface="Times New Roman" panose="02020603050405020304" pitchFamily="18" charset="0"/>
              </a:rPr>
              <a:t>  The handshake sequence is diagrammed in Fig. 3. A listener indicates that it is ready to accept data by letting the Ready for Data (RFD) line go high. Listeners are connected to the RFD line in a logical-AND configuration, however, so that the line does not go high until all active listeners are ready for data (Fig. 4).</a:t>
            </a:r>
          </a:p>
          <a:p>
            <a:r>
              <a:rPr kumimoji="1" lang="en-US" altLang="ja-JP" sz="1050">
                <a:solidFill>
                  <a:schemeClr val="tx1"/>
                </a:solidFill>
                <a:latin typeface="Times New Roman" panose="02020603050405020304" pitchFamily="18" charset="0"/>
                <a:cs typeface="Times New Roman" panose="02020603050405020304" pitchFamily="18" charset="0"/>
              </a:rPr>
              <a:t>  RFD going high signals the talker that all listeners are ready for data. The talker indicates that it has placed a data byte on the data lines by setting the Data Valid (DAV) line low, but it cannot do so unless RFD is high. When DAV does go low, listeners are enabled to accept the information on the data lines.</a:t>
            </a:r>
          </a:p>
          <a:p>
            <a:r>
              <a:rPr kumimoji="1" lang="en-US" altLang="ja-JP" sz="1050">
                <a:solidFill>
                  <a:schemeClr val="tx1"/>
                </a:solidFill>
                <a:latin typeface="Times New Roman" panose="02020603050405020304" pitchFamily="18" charset="0"/>
                <a:cs typeface="Times New Roman" panose="02020603050405020304" pitchFamily="18" charset="0"/>
              </a:rPr>
              <a:t>  When a listener has accepted the data (stored it in a register), it lets the Data Accepted (DAC) line go high. Here again, all active listeners are connected in a logical-AND configuration so DAC does not go high until all listeners have accepted the information. DAC remains high until the talker sets DAV high again. The sequence may then repeat</a:t>
            </a:r>
          </a:p>
        </p:txBody>
      </p:sp>
      <p:sp>
        <p:nvSpPr>
          <p:cNvPr id="7" name="正方形/長方形 6">
            <a:extLst>
              <a:ext uri="{FF2B5EF4-FFF2-40B4-BE49-F238E27FC236}">
                <a16:creationId xmlns:a16="http://schemas.microsoft.com/office/drawing/2014/main" id="{45488F19-F7AE-6095-B250-9BAA4CE90DEE}"/>
              </a:ext>
            </a:extLst>
          </p:cNvPr>
          <p:cNvSpPr/>
          <p:nvPr/>
        </p:nvSpPr>
        <p:spPr>
          <a:xfrm>
            <a:off x="4001589" y="987425"/>
            <a:ext cx="3168000" cy="4356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ja-JP" altLang="en-US" sz="1050">
                <a:solidFill>
                  <a:schemeClr val="tx1"/>
                </a:solidFill>
                <a:latin typeface="メイリオ" panose="020B0604030504040204" pitchFamily="50" charset="-128"/>
                <a:ea typeface="メイリオ" panose="020B0604030504040204" pitchFamily="50" charset="-128"/>
              </a:rPr>
              <a:t>　</a:t>
            </a:r>
            <a:r>
              <a:rPr kumimoji="1" lang="ja-JP" altLang="en-US" sz="1050">
                <a:solidFill>
                  <a:schemeClr val="tx1"/>
                </a:solidFill>
                <a:latin typeface="メイリオ" panose="020B0604030504040204" pitchFamily="50" charset="-128"/>
                <a:ea typeface="メイリオ" panose="020B0604030504040204" pitchFamily="50" charset="-128"/>
              </a:rPr>
              <a:t>第二に、ハンドシェイクにより、バスは異なる入出力速度のデバイスを相互接続することができます。データ転送は、高速デバイスの動作を妨げることなく、最も低速のアクティブ・デバイスに自動的に調整される。</a:t>
            </a:r>
          </a:p>
          <a:p>
            <a:r>
              <a:rPr lang="ja-JP" altLang="en-US" sz="1050">
                <a:solidFill>
                  <a:schemeClr val="tx1"/>
                </a:solidFill>
                <a:latin typeface="メイリオ" panose="020B0604030504040204" pitchFamily="50" charset="-128"/>
                <a:ea typeface="メイリオ" panose="020B0604030504040204" pitchFamily="50" charset="-128"/>
              </a:rPr>
              <a:t>　</a:t>
            </a:r>
            <a:r>
              <a:rPr kumimoji="1" lang="ja-JP" altLang="en-US" sz="1050">
                <a:solidFill>
                  <a:schemeClr val="tx1"/>
                </a:solidFill>
                <a:latin typeface="メイリオ" panose="020B0604030504040204" pitchFamily="50" charset="-128"/>
                <a:ea typeface="メイリオ" panose="020B0604030504040204" pitchFamily="50" charset="-128"/>
              </a:rPr>
              <a:t>第三に、複数のデバイスが同時にデータを受け入れることができる。したがって、複数のデバイスが同時にリッスンできる。この機能により、</a:t>
            </a:r>
            <a:r>
              <a:rPr kumimoji="1" lang="en-US" altLang="ja-JP" sz="1050">
                <a:solidFill>
                  <a:schemeClr val="tx1"/>
                </a:solidFill>
                <a:latin typeface="メイリオ" panose="020B0604030504040204" pitchFamily="50" charset="-128"/>
                <a:ea typeface="メイリオ" panose="020B0604030504040204" pitchFamily="50" charset="-128"/>
              </a:rPr>
              <a:t>MRE</a:t>
            </a:r>
            <a:r>
              <a:rPr kumimoji="1" lang="ja-JP" altLang="en-US" sz="1050">
                <a:solidFill>
                  <a:schemeClr val="tx1"/>
                </a:solidFill>
                <a:latin typeface="メイリオ" panose="020B0604030504040204" pitchFamily="50" charset="-128"/>
                <a:ea typeface="メイリオ" panose="020B0604030504040204" pitchFamily="50" charset="-128"/>
              </a:rPr>
              <a:t>が低いときにすべてのデバイスがアドレスとコマンドを受け入れることができる。  </a:t>
            </a:r>
            <a:endParaRPr kumimoji="1" lang="en-US" altLang="ja-JP" sz="1050">
              <a:solidFill>
                <a:schemeClr val="tx1"/>
              </a:solidFill>
              <a:latin typeface="メイリオ" panose="020B0604030504040204" pitchFamily="50" charset="-128"/>
              <a:ea typeface="メイリオ" panose="020B0604030504040204" pitchFamily="50" charset="-128"/>
            </a:endParaRPr>
          </a:p>
          <a:p>
            <a:r>
              <a:rPr lang="ja-JP" altLang="en-US" sz="1050">
                <a:solidFill>
                  <a:schemeClr val="tx1"/>
                </a:solidFill>
                <a:latin typeface="メイリオ" panose="020B0604030504040204" pitchFamily="50" charset="-128"/>
                <a:ea typeface="メイリオ" panose="020B0604030504040204" pitchFamily="50" charset="-128"/>
              </a:rPr>
              <a:t>　</a:t>
            </a:r>
            <a:r>
              <a:rPr kumimoji="1" lang="ja-JP" altLang="en-US" sz="1050">
                <a:solidFill>
                  <a:schemeClr val="tx1"/>
                </a:solidFill>
                <a:latin typeface="メイリオ" panose="020B0604030504040204" pitchFamily="50" charset="-128"/>
                <a:ea typeface="メイリオ" panose="020B0604030504040204" pitchFamily="50" charset="-128"/>
              </a:rPr>
              <a:t>ハンドシェイクのシーケンスを図</a:t>
            </a:r>
            <a:r>
              <a:rPr kumimoji="1" lang="en-US" altLang="ja-JP" sz="1050">
                <a:solidFill>
                  <a:schemeClr val="tx1"/>
                </a:solidFill>
                <a:latin typeface="メイリオ" panose="020B0604030504040204" pitchFamily="50" charset="-128"/>
                <a:ea typeface="メイリオ" panose="020B0604030504040204" pitchFamily="50" charset="-128"/>
              </a:rPr>
              <a:t>3</a:t>
            </a:r>
            <a:r>
              <a:rPr kumimoji="1" lang="ja-JP" altLang="en-US" sz="1050">
                <a:solidFill>
                  <a:schemeClr val="tx1"/>
                </a:solidFill>
                <a:latin typeface="メイリオ" panose="020B0604030504040204" pitchFamily="50" charset="-128"/>
                <a:ea typeface="メイリオ" panose="020B0604030504040204" pitchFamily="50" charset="-128"/>
              </a:rPr>
              <a:t>に示す。リスナは、</a:t>
            </a:r>
            <a:r>
              <a:rPr kumimoji="1" lang="en-US" altLang="ja-JP" sz="1050">
                <a:solidFill>
                  <a:schemeClr val="tx1"/>
                </a:solidFill>
                <a:latin typeface="メイリオ" panose="020B0604030504040204" pitchFamily="50" charset="-128"/>
                <a:ea typeface="メイリオ" panose="020B0604030504040204" pitchFamily="50" charset="-128"/>
              </a:rPr>
              <a:t>Ready for Data</a:t>
            </a:r>
            <a:r>
              <a:rPr kumimoji="1" lang="ja-JP" altLang="en-US" sz="1050">
                <a:solidFill>
                  <a:schemeClr val="tx1"/>
                </a:solidFill>
                <a:latin typeface="メイリオ" panose="020B0604030504040204" pitchFamily="50" charset="-128"/>
                <a:ea typeface="メイリオ" panose="020B0604030504040204" pitchFamily="50" charset="-128"/>
              </a:rPr>
              <a:t>（</a:t>
            </a:r>
            <a:r>
              <a:rPr kumimoji="1" lang="en-US" altLang="ja-JP" sz="1050">
                <a:solidFill>
                  <a:schemeClr val="tx1"/>
                </a:solidFill>
                <a:latin typeface="メイリオ" panose="020B0604030504040204" pitchFamily="50" charset="-128"/>
                <a:ea typeface="メイリオ" panose="020B0604030504040204" pitchFamily="50" charset="-128"/>
              </a:rPr>
              <a:t>RFD</a:t>
            </a:r>
            <a:r>
              <a:rPr kumimoji="1" lang="ja-JP" altLang="en-US" sz="1050">
                <a:solidFill>
                  <a:schemeClr val="tx1"/>
                </a:solidFill>
                <a:latin typeface="メイリオ" panose="020B0604030504040204" pitchFamily="50" charset="-128"/>
                <a:ea typeface="メイリオ" panose="020B0604030504040204" pitchFamily="50" charset="-128"/>
              </a:rPr>
              <a:t>）ラインをハイにすることで、データを受け入れる準備ができていることを示します。しかし、リスナは論理</a:t>
            </a:r>
            <a:r>
              <a:rPr kumimoji="1" lang="en-US" altLang="ja-JP" sz="1050">
                <a:solidFill>
                  <a:schemeClr val="tx1"/>
                </a:solidFill>
                <a:latin typeface="メイリオ" panose="020B0604030504040204" pitchFamily="50" charset="-128"/>
                <a:ea typeface="メイリオ" panose="020B0604030504040204" pitchFamily="50" charset="-128"/>
              </a:rPr>
              <a:t>AND</a:t>
            </a:r>
            <a:r>
              <a:rPr kumimoji="1" lang="ja-JP" altLang="en-US" sz="1050">
                <a:solidFill>
                  <a:schemeClr val="tx1"/>
                </a:solidFill>
                <a:latin typeface="メイリオ" panose="020B0604030504040204" pitchFamily="50" charset="-128"/>
                <a:ea typeface="メイリオ" panose="020B0604030504040204" pitchFamily="50" charset="-128"/>
              </a:rPr>
              <a:t>構成で</a:t>
            </a:r>
            <a:r>
              <a:rPr kumimoji="1" lang="en-US" altLang="ja-JP" sz="1050">
                <a:solidFill>
                  <a:schemeClr val="tx1"/>
                </a:solidFill>
                <a:latin typeface="メイリオ" panose="020B0604030504040204" pitchFamily="50" charset="-128"/>
                <a:ea typeface="メイリオ" panose="020B0604030504040204" pitchFamily="50" charset="-128"/>
              </a:rPr>
              <a:t>RFD</a:t>
            </a:r>
            <a:r>
              <a:rPr kumimoji="1" lang="ja-JP" altLang="en-US" sz="1050">
                <a:solidFill>
                  <a:schemeClr val="tx1"/>
                </a:solidFill>
                <a:latin typeface="メイリオ" panose="020B0604030504040204" pitchFamily="50" charset="-128"/>
                <a:ea typeface="メイリオ" panose="020B0604030504040204" pitchFamily="50" charset="-128"/>
              </a:rPr>
              <a:t>ラインに接続されているため、アクティブなリスナがすべてデータの準備が整うまで、</a:t>
            </a:r>
            <a:r>
              <a:rPr kumimoji="1" lang="en-US" altLang="ja-JP" sz="1050">
                <a:solidFill>
                  <a:schemeClr val="tx1"/>
                </a:solidFill>
                <a:latin typeface="メイリオ" panose="020B0604030504040204" pitchFamily="50" charset="-128"/>
                <a:ea typeface="メイリオ" panose="020B0604030504040204" pitchFamily="50" charset="-128"/>
              </a:rPr>
              <a:t>RFD</a:t>
            </a:r>
            <a:r>
              <a:rPr kumimoji="1" lang="ja-JP" altLang="en-US" sz="1050">
                <a:solidFill>
                  <a:schemeClr val="tx1"/>
                </a:solidFill>
                <a:latin typeface="メイリオ" panose="020B0604030504040204" pitchFamily="50" charset="-128"/>
                <a:ea typeface="メイリオ" panose="020B0604030504040204" pitchFamily="50" charset="-128"/>
              </a:rPr>
              <a:t>ラインはハイにならない（図</a:t>
            </a:r>
            <a:r>
              <a:rPr kumimoji="1" lang="en-US" altLang="ja-JP" sz="1050">
                <a:solidFill>
                  <a:schemeClr val="tx1"/>
                </a:solidFill>
                <a:latin typeface="メイリオ" panose="020B0604030504040204" pitchFamily="50" charset="-128"/>
                <a:ea typeface="メイリオ" panose="020B0604030504040204" pitchFamily="50" charset="-128"/>
              </a:rPr>
              <a:t>4</a:t>
            </a:r>
            <a:r>
              <a:rPr kumimoji="1" lang="ja-JP" altLang="en-US" sz="1050">
                <a:solidFill>
                  <a:schemeClr val="tx1"/>
                </a:solidFill>
                <a:latin typeface="メイリオ" panose="020B0604030504040204" pitchFamily="50" charset="-128"/>
                <a:ea typeface="メイリオ" panose="020B0604030504040204" pitchFamily="50" charset="-128"/>
              </a:rPr>
              <a:t>）。  </a:t>
            </a:r>
            <a:endParaRPr kumimoji="1" lang="en-US" altLang="ja-JP" sz="1050">
              <a:solidFill>
                <a:schemeClr val="tx1"/>
              </a:solidFill>
              <a:latin typeface="メイリオ" panose="020B0604030504040204" pitchFamily="50" charset="-128"/>
              <a:ea typeface="メイリオ" panose="020B0604030504040204" pitchFamily="50" charset="-128"/>
            </a:endParaRPr>
          </a:p>
          <a:p>
            <a:r>
              <a:rPr lang="ja-JP" altLang="en-US" sz="1050">
                <a:solidFill>
                  <a:schemeClr val="tx1"/>
                </a:solidFill>
                <a:latin typeface="メイリオ" panose="020B0604030504040204" pitchFamily="50" charset="-128"/>
                <a:ea typeface="メイリオ" panose="020B0604030504040204" pitchFamily="50" charset="-128"/>
              </a:rPr>
              <a:t>　</a:t>
            </a:r>
            <a:r>
              <a:rPr kumimoji="1" lang="en-US" altLang="ja-JP" sz="1050">
                <a:solidFill>
                  <a:schemeClr val="tx1"/>
                </a:solidFill>
                <a:latin typeface="メイリオ" panose="020B0604030504040204" pitchFamily="50" charset="-128"/>
                <a:ea typeface="メイリオ" panose="020B0604030504040204" pitchFamily="50" charset="-128"/>
              </a:rPr>
              <a:t>RFD</a:t>
            </a:r>
            <a:r>
              <a:rPr kumimoji="1" lang="ja-JP" altLang="en-US" sz="1050">
                <a:solidFill>
                  <a:schemeClr val="tx1"/>
                </a:solidFill>
                <a:latin typeface="メイリオ" panose="020B0604030504040204" pitchFamily="50" charset="-128"/>
                <a:ea typeface="メイリオ" panose="020B0604030504040204" pitchFamily="50" charset="-128"/>
              </a:rPr>
              <a:t>がハイになると、トーカはすべてのリスナがデータの準備ができたことを知らせます。トーカはデータ有効（</a:t>
            </a:r>
            <a:r>
              <a:rPr kumimoji="1" lang="en-US" altLang="ja-JP" sz="1050">
                <a:solidFill>
                  <a:schemeClr val="tx1"/>
                </a:solidFill>
                <a:latin typeface="メイリオ" panose="020B0604030504040204" pitchFamily="50" charset="-128"/>
                <a:ea typeface="メイリオ" panose="020B0604030504040204" pitchFamily="50" charset="-128"/>
              </a:rPr>
              <a:t>DAV</a:t>
            </a:r>
            <a:r>
              <a:rPr kumimoji="1" lang="ja-JP" altLang="en-US" sz="1050">
                <a:solidFill>
                  <a:schemeClr val="tx1"/>
                </a:solidFill>
                <a:latin typeface="メイリオ" panose="020B0604030504040204" pitchFamily="50" charset="-128"/>
                <a:ea typeface="メイリオ" panose="020B0604030504040204" pitchFamily="50" charset="-128"/>
              </a:rPr>
              <a:t>）ラインをローにすることで、データラインにデータバイトを配置したことを示しますが、</a:t>
            </a:r>
            <a:r>
              <a:rPr kumimoji="1" lang="en-US" altLang="ja-JP" sz="1050">
                <a:solidFill>
                  <a:schemeClr val="tx1"/>
                </a:solidFill>
                <a:latin typeface="メイリオ" panose="020B0604030504040204" pitchFamily="50" charset="-128"/>
                <a:ea typeface="メイリオ" panose="020B0604030504040204" pitchFamily="50" charset="-128"/>
              </a:rPr>
              <a:t>RFD</a:t>
            </a:r>
            <a:r>
              <a:rPr kumimoji="1" lang="ja-JP" altLang="en-US" sz="1050">
                <a:solidFill>
                  <a:schemeClr val="tx1"/>
                </a:solidFill>
                <a:latin typeface="メイリオ" panose="020B0604030504040204" pitchFamily="50" charset="-128"/>
                <a:ea typeface="メイリオ" panose="020B0604030504040204" pitchFamily="50" charset="-128"/>
              </a:rPr>
              <a:t>がハイにならない限り、それを行うことはできません。</a:t>
            </a:r>
            <a:r>
              <a:rPr kumimoji="1" lang="en-US" altLang="ja-JP" sz="1050">
                <a:solidFill>
                  <a:schemeClr val="tx1"/>
                </a:solidFill>
                <a:latin typeface="メイリオ" panose="020B0604030504040204" pitchFamily="50" charset="-128"/>
                <a:ea typeface="メイリオ" panose="020B0604030504040204" pitchFamily="50" charset="-128"/>
              </a:rPr>
              <a:t>DAV</a:t>
            </a:r>
            <a:r>
              <a:rPr kumimoji="1" lang="ja-JP" altLang="en-US" sz="1050">
                <a:solidFill>
                  <a:schemeClr val="tx1"/>
                </a:solidFill>
                <a:latin typeface="メイリオ" panose="020B0604030504040204" pitchFamily="50" charset="-128"/>
                <a:ea typeface="メイリオ" panose="020B0604030504040204" pitchFamily="50" charset="-128"/>
              </a:rPr>
              <a:t>がローになると、リスナはデータ線上の情報を受け入れることができるようになります。  </a:t>
            </a:r>
            <a:endParaRPr kumimoji="1" lang="en-US" altLang="ja-JP" sz="1050">
              <a:solidFill>
                <a:schemeClr val="tx1"/>
              </a:solidFill>
              <a:latin typeface="メイリオ" panose="020B0604030504040204" pitchFamily="50" charset="-128"/>
              <a:ea typeface="メイリオ" panose="020B0604030504040204" pitchFamily="50" charset="-128"/>
            </a:endParaRPr>
          </a:p>
          <a:p>
            <a:r>
              <a:rPr lang="ja-JP" altLang="en-US" sz="1050">
                <a:solidFill>
                  <a:schemeClr val="tx1"/>
                </a:solidFill>
                <a:latin typeface="メイリオ" panose="020B0604030504040204" pitchFamily="50" charset="-128"/>
                <a:ea typeface="メイリオ" panose="020B0604030504040204" pitchFamily="50" charset="-128"/>
              </a:rPr>
              <a:t>　</a:t>
            </a:r>
            <a:r>
              <a:rPr kumimoji="1" lang="ja-JP" altLang="en-US" sz="1050">
                <a:solidFill>
                  <a:schemeClr val="tx1"/>
                </a:solidFill>
                <a:latin typeface="メイリオ" panose="020B0604030504040204" pitchFamily="50" charset="-128"/>
                <a:ea typeface="メイリオ" panose="020B0604030504040204" pitchFamily="50" charset="-128"/>
              </a:rPr>
              <a:t>リスナがデータを受け入れる（レジスタに格納する）と、データ・アクセプテッド（</a:t>
            </a:r>
            <a:r>
              <a:rPr kumimoji="1" lang="en-US" altLang="ja-JP" sz="1050">
                <a:solidFill>
                  <a:schemeClr val="tx1"/>
                </a:solidFill>
                <a:latin typeface="メイリオ" panose="020B0604030504040204" pitchFamily="50" charset="-128"/>
                <a:ea typeface="メイリオ" panose="020B0604030504040204" pitchFamily="50" charset="-128"/>
              </a:rPr>
              <a:t>DAC</a:t>
            </a:r>
            <a:r>
              <a:rPr kumimoji="1" lang="ja-JP" altLang="en-US" sz="1050">
                <a:solidFill>
                  <a:schemeClr val="tx1"/>
                </a:solidFill>
                <a:latin typeface="メイリオ" panose="020B0604030504040204" pitchFamily="50" charset="-128"/>
                <a:ea typeface="メイリオ" panose="020B0604030504040204" pitchFamily="50" charset="-128"/>
              </a:rPr>
              <a:t>）線</a:t>
            </a:r>
          </a:p>
        </p:txBody>
      </p:sp>
      <p:sp>
        <p:nvSpPr>
          <p:cNvPr id="8" name="正方形/長方形 7">
            <a:extLst>
              <a:ext uri="{FF2B5EF4-FFF2-40B4-BE49-F238E27FC236}">
                <a16:creationId xmlns:a16="http://schemas.microsoft.com/office/drawing/2014/main" id="{D77FF3E1-C3DB-6249-FDD1-DD7B9A5D8EF3}"/>
              </a:ext>
            </a:extLst>
          </p:cNvPr>
          <p:cNvSpPr/>
          <p:nvPr/>
        </p:nvSpPr>
        <p:spPr>
          <a:xfrm>
            <a:off x="13315050" y="8302625"/>
            <a:ext cx="1944000" cy="1116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800">
                <a:solidFill>
                  <a:schemeClr val="tx1"/>
                </a:solidFill>
                <a:latin typeface="Times New Roman" panose="02020603050405020304" pitchFamily="18" charset="0"/>
                <a:cs typeface="Times New Roman" panose="02020603050405020304" pitchFamily="18" charset="0"/>
              </a:rPr>
              <a:t>Fig. 4. </a:t>
            </a:r>
            <a:r>
              <a:rPr kumimoji="1" lang="en-US" altLang="ja-JP" sz="800" i="1">
                <a:solidFill>
                  <a:schemeClr val="bg1">
                    <a:lumMod val="50000"/>
                  </a:schemeClr>
                </a:solidFill>
                <a:latin typeface="Arial" panose="020B0604020202020204" pitchFamily="34" charset="0"/>
                <a:cs typeface="Arial" panose="020B0604020202020204" pitchFamily="34" charset="0"/>
              </a:rPr>
              <a:t>Logical·AND connection of RFD and DAC lines prevents these lines from going high until all active devices have set their outputs high. (because of AND·gate configuration, assertive state for these two lines only is high.)</a:t>
            </a:r>
            <a:endParaRPr kumimoji="1" lang="ja-JP" altLang="en-US" sz="800" i="1">
              <a:solidFill>
                <a:schemeClr val="bg1">
                  <a:lumMod val="50000"/>
                </a:schemeClr>
              </a:solidFill>
              <a:latin typeface="Arial" panose="020B0604020202020204" pitchFamily="34" charset="0"/>
              <a:cs typeface="Arial" panose="020B0604020202020204" pitchFamily="34" charset="0"/>
            </a:endParaRPr>
          </a:p>
        </p:txBody>
      </p:sp>
      <p:sp>
        <p:nvSpPr>
          <p:cNvPr id="9" name="正方形/長方形 8">
            <a:extLst>
              <a:ext uri="{FF2B5EF4-FFF2-40B4-BE49-F238E27FC236}">
                <a16:creationId xmlns:a16="http://schemas.microsoft.com/office/drawing/2014/main" id="{F74DD476-F669-B032-C6F4-7460AF7FA4FE}"/>
              </a:ext>
            </a:extLst>
          </p:cNvPr>
          <p:cNvSpPr/>
          <p:nvPr/>
        </p:nvSpPr>
        <p:spPr>
          <a:xfrm>
            <a:off x="5326099" y="8017085"/>
            <a:ext cx="1944000" cy="1116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ja-JP" altLang="en-US" sz="800">
                <a:solidFill>
                  <a:schemeClr val="tx1"/>
                </a:solidFill>
                <a:latin typeface="メイリオ" panose="020B0604030504040204" pitchFamily="50" charset="-128"/>
                <a:ea typeface="メイリオ" panose="020B0604030504040204" pitchFamily="50" charset="-128"/>
              </a:rPr>
              <a:t>図</a:t>
            </a:r>
            <a:r>
              <a:rPr kumimoji="1" lang="en-US" altLang="ja-JP" sz="800">
                <a:solidFill>
                  <a:schemeClr val="tx1"/>
                </a:solidFill>
                <a:latin typeface="メイリオ" panose="020B0604030504040204" pitchFamily="50" charset="-128"/>
                <a:ea typeface="メイリオ" panose="020B0604030504040204" pitchFamily="50" charset="-128"/>
              </a:rPr>
              <a:t>4. </a:t>
            </a:r>
            <a:r>
              <a:rPr kumimoji="1" lang="en-US" altLang="ja-JP" sz="800">
                <a:solidFill>
                  <a:schemeClr val="bg1">
                    <a:lumMod val="50000"/>
                  </a:schemeClr>
                </a:solidFill>
                <a:latin typeface="メイリオ" panose="020B0604030504040204" pitchFamily="50" charset="-128"/>
                <a:ea typeface="メイリオ" panose="020B0604030504040204" pitchFamily="50" charset="-128"/>
              </a:rPr>
              <a:t>RFD</a:t>
            </a:r>
            <a:r>
              <a:rPr kumimoji="1" lang="ja-JP" altLang="en-US" sz="800">
                <a:solidFill>
                  <a:schemeClr val="bg1">
                    <a:lumMod val="50000"/>
                  </a:schemeClr>
                </a:solidFill>
                <a:latin typeface="メイリオ" panose="020B0604030504040204" pitchFamily="50" charset="-128"/>
                <a:ea typeface="メイリオ" panose="020B0604030504040204" pitchFamily="50" charset="-128"/>
              </a:rPr>
              <a:t>信号線と</a:t>
            </a:r>
            <a:r>
              <a:rPr kumimoji="1" lang="en-US" altLang="ja-JP" sz="800">
                <a:solidFill>
                  <a:schemeClr val="bg1">
                    <a:lumMod val="50000"/>
                  </a:schemeClr>
                </a:solidFill>
                <a:latin typeface="メイリオ" panose="020B0604030504040204" pitchFamily="50" charset="-128"/>
                <a:ea typeface="メイリオ" panose="020B0604030504040204" pitchFamily="50" charset="-128"/>
              </a:rPr>
              <a:t>DAC</a:t>
            </a:r>
            <a:r>
              <a:rPr kumimoji="1" lang="ja-JP" altLang="en-US" sz="800">
                <a:solidFill>
                  <a:schemeClr val="bg1">
                    <a:lumMod val="50000"/>
                  </a:schemeClr>
                </a:solidFill>
                <a:latin typeface="メイリオ" panose="020B0604030504040204" pitchFamily="50" charset="-128"/>
                <a:ea typeface="メイリオ" panose="020B0604030504040204" pitchFamily="50" charset="-128"/>
              </a:rPr>
              <a:t>信号線</a:t>
            </a:r>
            <a:r>
              <a:rPr lang="ja-JP" altLang="en-US" sz="800">
                <a:solidFill>
                  <a:schemeClr val="bg1">
                    <a:lumMod val="50000"/>
                  </a:schemeClr>
                </a:solidFill>
                <a:latin typeface="メイリオ" panose="020B0604030504040204" pitchFamily="50" charset="-128"/>
                <a:ea typeface="メイリオ" panose="020B0604030504040204" pitchFamily="50" charset="-128"/>
              </a:rPr>
              <a:t>は</a:t>
            </a:r>
            <a:r>
              <a:rPr kumimoji="1" lang="ja-JP" altLang="en-US" sz="800">
                <a:solidFill>
                  <a:schemeClr val="bg1">
                    <a:lumMod val="50000"/>
                  </a:schemeClr>
                </a:solidFill>
                <a:latin typeface="メイリオ" panose="020B0604030504040204" pitchFamily="50" charset="-128"/>
                <a:ea typeface="メイリオ" panose="020B0604030504040204" pitchFamily="50" charset="-128"/>
              </a:rPr>
              <a:t>論理</a:t>
            </a:r>
            <a:r>
              <a:rPr kumimoji="1" lang="en-US" altLang="ja-JP" sz="800">
                <a:solidFill>
                  <a:schemeClr val="bg1">
                    <a:lumMod val="50000"/>
                  </a:schemeClr>
                </a:solidFill>
                <a:latin typeface="メイリオ" panose="020B0604030504040204" pitchFamily="50" charset="-128"/>
                <a:ea typeface="メイリオ" panose="020B0604030504040204" pitchFamily="50" charset="-128"/>
              </a:rPr>
              <a:t>AND</a:t>
            </a:r>
            <a:r>
              <a:rPr kumimoji="1" lang="ja-JP" altLang="en-US" sz="800">
                <a:solidFill>
                  <a:schemeClr val="bg1">
                    <a:lumMod val="50000"/>
                  </a:schemeClr>
                </a:solidFill>
                <a:latin typeface="メイリオ" panose="020B0604030504040204" pitchFamily="50" charset="-128"/>
                <a:ea typeface="メイリオ" panose="020B0604030504040204" pitchFamily="50" charset="-128"/>
              </a:rPr>
              <a:t>接続によりすべてのアクティブ・デバイスが出力をハイにするまで、これらの出力レベルがハイになることはない。（</a:t>
            </a:r>
            <a:r>
              <a:rPr kumimoji="1" lang="en-US" altLang="ja-JP" sz="800">
                <a:solidFill>
                  <a:schemeClr val="bg1">
                    <a:lumMod val="50000"/>
                  </a:schemeClr>
                </a:solidFill>
                <a:latin typeface="メイリオ" panose="020B0604030504040204" pitchFamily="50" charset="-128"/>
                <a:ea typeface="メイリオ" panose="020B0604030504040204" pitchFamily="50" charset="-128"/>
              </a:rPr>
              <a:t>AND</a:t>
            </a:r>
            <a:r>
              <a:rPr kumimoji="1" lang="ja-JP" altLang="en-US" sz="800">
                <a:solidFill>
                  <a:schemeClr val="bg1">
                    <a:lumMod val="50000"/>
                  </a:schemeClr>
                </a:solidFill>
                <a:latin typeface="メイリオ" panose="020B0604030504040204" pitchFamily="50" charset="-128"/>
                <a:ea typeface="メイリオ" panose="020B0604030504040204" pitchFamily="50" charset="-128"/>
              </a:rPr>
              <a:t>ゲート構成のため、これら</a:t>
            </a:r>
            <a:r>
              <a:rPr kumimoji="1" lang="en-US" altLang="ja-JP" sz="800">
                <a:solidFill>
                  <a:schemeClr val="bg1">
                    <a:lumMod val="50000"/>
                  </a:schemeClr>
                </a:solidFill>
                <a:latin typeface="メイリオ" panose="020B0604030504040204" pitchFamily="50" charset="-128"/>
                <a:ea typeface="メイリオ" panose="020B0604030504040204" pitchFamily="50" charset="-128"/>
              </a:rPr>
              <a:t>2</a:t>
            </a:r>
            <a:r>
              <a:rPr kumimoji="1" lang="ja-JP" altLang="en-US" sz="800">
                <a:solidFill>
                  <a:schemeClr val="bg1">
                    <a:lumMod val="50000"/>
                  </a:schemeClr>
                </a:solidFill>
                <a:latin typeface="メイリオ" panose="020B0604030504040204" pitchFamily="50" charset="-128"/>
                <a:ea typeface="メイリオ" panose="020B0604030504040204" pitchFamily="50" charset="-128"/>
              </a:rPr>
              <a:t>つの信号線のみアサーティブ状態はハイとなる。）</a:t>
            </a:r>
          </a:p>
        </p:txBody>
      </p:sp>
      <p:sp>
        <p:nvSpPr>
          <p:cNvPr id="10" name="正方形/長方形 9">
            <a:extLst>
              <a:ext uri="{FF2B5EF4-FFF2-40B4-BE49-F238E27FC236}">
                <a16:creationId xmlns:a16="http://schemas.microsoft.com/office/drawing/2014/main" id="{8C3A3C65-A8EF-08F8-587E-A777DBBEE834}"/>
              </a:ext>
            </a:extLst>
          </p:cNvPr>
          <p:cNvSpPr/>
          <p:nvPr/>
        </p:nvSpPr>
        <p:spPr>
          <a:xfrm>
            <a:off x="781050" y="1063625"/>
            <a:ext cx="3024000" cy="2052000"/>
          </a:xfrm>
          <a:prstGeom prst="rect">
            <a:avLst/>
          </a:prstGeom>
          <a:solidFill>
            <a:schemeClr val="bg1"/>
          </a:solidFill>
          <a:ln w="38100">
            <a:solidFill>
              <a:srgbClr val="B5A187"/>
            </a:solidFill>
          </a:ln>
        </p:spPr>
        <p:style>
          <a:lnRef idx="2">
            <a:schemeClr val="accent1">
              <a:shade val="15000"/>
            </a:schemeClr>
          </a:lnRef>
          <a:fillRef idx="1">
            <a:schemeClr val="accent1"/>
          </a:fillRef>
          <a:effectRef idx="0">
            <a:schemeClr val="accent1"/>
          </a:effectRef>
          <a:fontRef idx="minor">
            <a:schemeClr val="lt1"/>
          </a:fontRef>
        </p:style>
        <p:txBody>
          <a:bodyPr lIns="108000" tIns="144000" rIns="108000" bIns="144000" rtlCol="0" anchor="ctr"/>
          <a:lstStyle/>
          <a:p>
            <a:pPr algn="ct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表 </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1. </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インタフェースのライン割り当て</a:t>
            </a:r>
            <a:endPar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endParaRPr>
          </a:p>
          <a:p>
            <a:endParaRPr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endParaRPr>
          </a:p>
          <a:p>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                                                                  アサーティブ</a:t>
            </a:r>
            <a:endPar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endParaRPr>
          </a:p>
          <a:p>
            <a:r>
              <a:rPr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番号</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    名前                                       略号           状態  </a:t>
            </a:r>
            <a:endPar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endParaRP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 1       </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データ入出力 </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1                       DIO1           </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ロー</a:t>
            </a:r>
            <a:endPar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endParaRP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 ↓          ↓                                            ↓                   ↓  </a:t>
            </a: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 8      </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データ入出力 </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8                        DIO8           </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ロー</a:t>
            </a:r>
            <a:endPar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endParaRP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 9     </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マルチレスポンスイネーブル   </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MAE            </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ロー</a:t>
            </a:r>
            <a:endPar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endParaRP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10     </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データ有効                               </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DAV            </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ロー</a:t>
            </a:r>
            <a:endPar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endParaRP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11     </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データ準備完了                        </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RFD            </a:t>
            </a:r>
            <a:r>
              <a:rPr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ハイ</a:t>
            </a:r>
            <a:endPar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endParaRP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12     </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データ・アクセプ</a:t>
            </a:r>
            <a:r>
              <a:rPr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テッド </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        </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DAC            </a:t>
            </a:r>
            <a:r>
              <a:rPr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ハイ</a:t>
            </a:r>
            <a:endPar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endParaRP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13    </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終了出力                                   </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EOP             </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ロー</a:t>
            </a:r>
            <a:endPar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endParaRP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14    </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サービス要求                            </a:t>
            </a:r>
            <a:r>
              <a:rPr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S</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RQ             </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ロー</a:t>
            </a:r>
            <a:endPar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endParaRP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15    </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リモート・イネーブル              </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REN             </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ロー</a:t>
            </a:r>
          </a:p>
        </p:txBody>
      </p:sp>
      <p:sp>
        <p:nvSpPr>
          <p:cNvPr id="11" name="object 3">
            <a:extLst>
              <a:ext uri="{FF2B5EF4-FFF2-40B4-BE49-F238E27FC236}">
                <a16:creationId xmlns:a16="http://schemas.microsoft.com/office/drawing/2014/main" id="{EA80470A-D890-C8FE-75FD-FBE5D9415B26}"/>
              </a:ext>
            </a:extLst>
          </p:cNvPr>
          <p:cNvSpPr txBox="1"/>
          <p:nvPr/>
        </p:nvSpPr>
        <p:spPr>
          <a:xfrm>
            <a:off x="781050" y="9606425"/>
            <a:ext cx="6395982" cy="144000"/>
          </a:xfrm>
          <a:prstGeom prst="rect">
            <a:avLst/>
          </a:prstGeom>
          <a:solidFill>
            <a:schemeClr val="bg1"/>
          </a:solidFill>
        </p:spPr>
        <p:txBody>
          <a:bodyPr vert="horz" wrap="none" lIns="0" tIns="0" rIns="0" bIns="0" rtlCol="0" anchor="b">
            <a:noAutofit/>
          </a:bodyPr>
          <a:lstStyle/>
          <a:p>
            <a:pPr marL="12700">
              <a:lnSpc>
                <a:spcPts val="805"/>
              </a:lnSpc>
            </a:pPr>
            <a:r>
              <a:rPr lang="en-US" sz="500">
                <a:latin typeface="Arial"/>
                <a:cs typeface="Arial"/>
              </a:rPr>
              <a:t> .                                                                                                                                                                             </a:t>
            </a:r>
            <a:r>
              <a:rPr lang="en-US" sz="900">
                <a:latin typeface="Arial"/>
                <a:cs typeface="Arial"/>
              </a:rPr>
              <a:t>5</a:t>
            </a:r>
            <a:r>
              <a:rPr lang="en-US" sz="500">
                <a:latin typeface="Arial"/>
                <a:cs typeface="Arial"/>
              </a:rPr>
              <a:t>                                                                                                           </a:t>
            </a:r>
            <a:endParaRPr lang="en-US" altLang="ja-JP" sz="500">
              <a:latin typeface="Arial"/>
              <a:cs typeface="Arial"/>
            </a:endParaRPr>
          </a:p>
        </p:txBody>
      </p:sp>
      <p:sp>
        <p:nvSpPr>
          <p:cNvPr id="12" name="正方形/長方形 11">
            <a:extLst>
              <a:ext uri="{FF2B5EF4-FFF2-40B4-BE49-F238E27FC236}">
                <a16:creationId xmlns:a16="http://schemas.microsoft.com/office/drawing/2014/main" id="{5E226E75-FED8-8F72-1AB1-5E3F935C74FD}"/>
              </a:ext>
            </a:extLst>
          </p:cNvPr>
          <p:cNvSpPr/>
          <p:nvPr/>
        </p:nvSpPr>
        <p:spPr>
          <a:xfrm>
            <a:off x="8706218" y="1063625"/>
            <a:ext cx="3024000" cy="2052000"/>
          </a:xfrm>
          <a:prstGeom prst="rect">
            <a:avLst/>
          </a:prstGeom>
          <a:solidFill>
            <a:schemeClr val="bg1"/>
          </a:solidFill>
          <a:ln w="38100">
            <a:solidFill>
              <a:srgbClr val="ABAC8D"/>
            </a:solidFill>
          </a:ln>
        </p:spPr>
        <p:style>
          <a:lnRef idx="2">
            <a:schemeClr val="accent1">
              <a:shade val="15000"/>
            </a:schemeClr>
          </a:lnRef>
          <a:fillRef idx="1">
            <a:schemeClr val="accent1"/>
          </a:fillRef>
          <a:effectRef idx="0">
            <a:schemeClr val="accent1"/>
          </a:effectRef>
          <a:fontRef idx="minor">
            <a:schemeClr val="lt1"/>
          </a:fontRef>
        </p:style>
        <p:txBody>
          <a:bodyPr lIns="108000" tIns="144000" rIns="108000" bIns="144000" rtlCol="0" anchor="ctr"/>
          <a:lstStyle/>
          <a:p>
            <a:pPr algn="ct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Table 1. Interface line assignments.</a:t>
            </a:r>
          </a:p>
          <a:p>
            <a:pPr algn="ctr"/>
            <a:endPar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endParaRPr>
          </a:p>
          <a:p>
            <a:pPr algn="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Assertive</a:t>
            </a: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Line  Name                                 Abbreviation   </a:t>
            </a:r>
            <a:r>
              <a:rPr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 </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  State</a:t>
            </a: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  1     Data Input/Output 1            DIO1                 Low</a:t>
            </a: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  ↓                    ↓                              ↓            </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　       ↓</a:t>
            </a:r>
            <a:endPar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endParaRP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  8    Data Input/Output 8             DIO8                 Low</a:t>
            </a: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  9    Mulliple Response Enable   MAE                  Low</a:t>
            </a: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10    Data Valid                            DAV                  Low</a:t>
            </a: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11    Ready for Data                    RFD                  High</a:t>
            </a: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12    Data Accepted                     DAC                  High</a:t>
            </a: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13    End Output                          EOP                  Low</a:t>
            </a: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14    Service Request                  SRQ                  Low</a:t>
            </a: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15    Remote Enable                    REN                  Low</a:t>
            </a:r>
            <a:endPar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a16="http://schemas.microsoft.com/office/drawing/2014/main" id="{B850DBAF-D225-2916-DBA3-13DA4F943003}"/>
              </a:ext>
            </a:extLst>
          </p:cNvPr>
          <p:cNvSpPr/>
          <p:nvPr/>
        </p:nvSpPr>
        <p:spPr>
          <a:xfrm>
            <a:off x="1474527" y="9109303"/>
            <a:ext cx="1166987" cy="1077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　　　　</a:t>
            </a:r>
            <a:r>
              <a:rPr kumimoji="1"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実際の接続　　　　</a:t>
            </a:r>
          </a:p>
        </p:txBody>
      </p:sp>
      <p:sp>
        <p:nvSpPr>
          <p:cNvPr id="17" name="正方形/長方形 16">
            <a:extLst>
              <a:ext uri="{FF2B5EF4-FFF2-40B4-BE49-F238E27FC236}">
                <a16:creationId xmlns:a16="http://schemas.microsoft.com/office/drawing/2014/main" id="{8DA6C8E9-B147-ED99-97AF-8C5BC6439FA7}"/>
              </a:ext>
            </a:extLst>
          </p:cNvPr>
          <p:cNvSpPr/>
          <p:nvPr/>
        </p:nvSpPr>
        <p:spPr>
          <a:xfrm>
            <a:off x="1310098" y="7312025"/>
            <a:ext cx="1986121" cy="1077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　　　　　　</a:t>
            </a:r>
            <a:r>
              <a:rPr kumimoji="1" lang="en-US" altLang="ja-JP" sz="700">
                <a:solidFill>
                  <a:schemeClr val="tx1"/>
                </a:solidFill>
                <a:latin typeface="メイリオ" panose="020B0604030504040204" pitchFamily="50" charset="-128"/>
                <a:ea typeface="メイリオ" panose="020B0604030504040204" pitchFamily="50" charset="-128"/>
                <a:cs typeface="Arial" panose="020B0604020202020204" pitchFamily="34" charset="0"/>
              </a:rPr>
              <a:t>RFD </a:t>
            </a:r>
            <a:r>
              <a:rPr kumimoji="1"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と </a:t>
            </a:r>
            <a:r>
              <a:rPr kumimoji="1" lang="en-US" altLang="ja-JP" sz="700">
                <a:solidFill>
                  <a:schemeClr val="tx1"/>
                </a:solidFill>
                <a:latin typeface="メイリオ" panose="020B0604030504040204" pitchFamily="50" charset="-128"/>
                <a:ea typeface="メイリオ" panose="020B0604030504040204" pitchFamily="50" charset="-128"/>
                <a:cs typeface="Arial" panose="020B0604020202020204" pitchFamily="34" charset="0"/>
              </a:rPr>
              <a:t>DAC</a:t>
            </a:r>
            <a:r>
              <a:rPr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 </a:t>
            </a:r>
            <a:r>
              <a:rPr kumimoji="1"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の記号的接続　　　　</a:t>
            </a:r>
          </a:p>
        </p:txBody>
      </p:sp>
      <p:sp>
        <p:nvSpPr>
          <p:cNvPr id="22" name="正方形/長方形 21">
            <a:extLst>
              <a:ext uri="{FF2B5EF4-FFF2-40B4-BE49-F238E27FC236}">
                <a16:creationId xmlns:a16="http://schemas.microsoft.com/office/drawing/2014/main" id="{40950DCC-E4AB-79EC-D33B-54567377439A}"/>
              </a:ext>
            </a:extLst>
          </p:cNvPr>
          <p:cNvSpPr/>
          <p:nvPr/>
        </p:nvSpPr>
        <p:spPr>
          <a:xfrm>
            <a:off x="4564576" y="7012541"/>
            <a:ext cx="538610" cy="1077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コントローラ</a:t>
            </a:r>
            <a:endParaRPr kumimoji="1"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p:txBody>
      </p:sp>
      <p:sp>
        <p:nvSpPr>
          <p:cNvPr id="23" name="正方形/長方形 22">
            <a:extLst>
              <a:ext uri="{FF2B5EF4-FFF2-40B4-BE49-F238E27FC236}">
                <a16:creationId xmlns:a16="http://schemas.microsoft.com/office/drawing/2014/main" id="{37F4D0D1-3A54-62AC-8D4B-79AF4CF5A9FD}"/>
              </a:ext>
            </a:extLst>
          </p:cNvPr>
          <p:cNvSpPr/>
          <p:nvPr/>
        </p:nvSpPr>
        <p:spPr>
          <a:xfrm>
            <a:off x="4656304" y="5832703"/>
            <a:ext cx="408766" cy="1077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  </a:t>
            </a:r>
            <a:r>
              <a:rPr lang="en-US" altLang="ja-JP" sz="700">
                <a:solidFill>
                  <a:schemeClr val="tx1"/>
                </a:solidFill>
                <a:latin typeface="メイリオ" panose="020B0604030504040204" pitchFamily="50" charset="-128"/>
                <a:ea typeface="メイリオ" panose="020B0604030504040204" pitchFamily="50" charset="-128"/>
                <a:cs typeface="Arial" panose="020B0604020202020204" pitchFamily="34" charset="0"/>
              </a:rPr>
              <a:t>(8 </a:t>
            </a:r>
            <a:r>
              <a:rPr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本</a:t>
            </a:r>
            <a:r>
              <a:rPr lang="en-US" altLang="ja-JP" sz="700">
                <a:solidFill>
                  <a:schemeClr val="tx1"/>
                </a:solidFill>
                <a:latin typeface="メイリオ" panose="020B0604030504040204" pitchFamily="50" charset="-128"/>
                <a:ea typeface="メイリオ" panose="020B0604030504040204" pitchFamily="50" charset="-128"/>
                <a:cs typeface="Arial" panose="020B0604020202020204" pitchFamily="34" charset="0"/>
              </a:rPr>
              <a:t>)   </a:t>
            </a:r>
            <a:endParaRPr kumimoji="1"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p:txBody>
      </p:sp>
      <p:sp>
        <p:nvSpPr>
          <p:cNvPr id="26" name="正方形/長方形 25">
            <a:extLst>
              <a:ext uri="{FF2B5EF4-FFF2-40B4-BE49-F238E27FC236}">
                <a16:creationId xmlns:a16="http://schemas.microsoft.com/office/drawing/2014/main" id="{D7FA779C-7DD3-FA07-0413-646CAD8E764D}"/>
              </a:ext>
            </a:extLst>
          </p:cNvPr>
          <p:cNvSpPr/>
          <p:nvPr/>
        </p:nvSpPr>
        <p:spPr>
          <a:xfrm>
            <a:off x="740850" y="5539247"/>
            <a:ext cx="4572000" cy="3780000"/>
          </a:xfrm>
          <a:prstGeom prst="rect">
            <a:avLst/>
          </a:prstGeom>
          <a:noFill/>
          <a:ln w="38100">
            <a:solidFill>
              <a:srgbClr val="B5A18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F81CC327-E13D-0BA0-6983-D2ECFFB5590E}"/>
              </a:ext>
            </a:extLst>
          </p:cNvPr>
          <p:cNvSpPr/>
          <p:nvPr/>
        </p:nvSpPr>
        <p:spPr>
          <a:xfrm>
            <a:off x="873902" y="7092125"/>
            <a:ext cx="648000" cy="144000"/>
          </a:xfrm>
          <a:prstGeom prst="rect">
            <a:avLst/>
          </a:prstGeom>
          <a:solidFill>
            <a:srgbClr val="B5A187"/>
          </a:solidFill>
          <a:ln w="12700">
            <a:solidFill>
              <a:srgbClr val="B5A187"/>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ja-JP" altLang="en-US" sz="700" b="1">
                <a:latin typeface="メイリオ" panose="020B0604030504040204" pitchFamily="50" charset="-128"/>
                <a:ea typeface="メイリオ" panose="020B0604030504040204" pitchFamily="50" charset="-128"/>
                <a:cs typeface="Arial" panose="020B0604020202020204" pitchFamily="34" charset="0"/>
              </a:rPr>
              <a:t>デバイス </a:t>
            </a:r>
            <a:r>
              <a:rPr lang="en-US" altLang="ja-JP" sz="700" b="1">
                <a:latin typeface="メイリオ" panose="020B0604030504040204" pitchFamily="50" charset="-128"/>
                <a:ea typeface="メイリオ" panose="020B0604030504040204" pitchFamily="50" charset="-128"/>
                <a:cs typeface="Arial" panose="020B0604020202020204" pitchFamily="34" charset="0"/>
              </a:rPr>
              <a:t>A</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p:txBody>
      </p:sp>
      <p:sp>
        <p:nvSpPr>
          <p:cNvPr id="15" name="正方形/長方形 14">
            <a:extLst>
              <a:ext uri="{FF2B5EF4-FFF2-40B4-BE49-F238E27FC236}">
                <a16:creationId xmlns:a16="http://schemas.microsoft.com/office/drawing/2014/main" id="{A434E264-7069-588A-1292-1CED5BF354C4}"/>
              </a:ext>
            </a:extLst>
          </p:cNvPr>
          <p:cNvSpPr/>
          <p:nvPr/>
        </p:nvSpPr>
        <p:spPr>
          <a:xfrm>
            <a:off x="1968755" y="7093056"/>
            <a:ext cx="648000" cy="144000"/>
          </a:xfrm>
          <a:prstGeom prst="rect">
            <a:avLst/>
          </a:prstGeom>
          <a:solidFill>
            <a:srgbClr val="B5A187"/>
          </a:solidFill>
          <a:ln w="12700">
            <a:solidFill>
              <a:srgbClr val="B5A187"/>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ja-JP" altLang="en-US" sz="700" b="1">
                <a:latin typeface="メイリオ" panose="020B0604030504040204" pitchFamily="50" charset="-128"/>
                <a:ea typeface="メイリオ" panose="020B0604030504040204" pitchFamily="50" charset="-128"/>
                <a:cs typeface="Arial" panose="020B0604020202020204" pitchFamily="34" charset="0"/>
              </a:rPr>
              <a:t>デバイス </a:t>
            </a:r>
            <a:r>
              <a:rPr lang="en-US" altLang="ja-JP" sz="700" b="1">
                <a:latin typeface="メイリオ" panose="020B0604030504040204" pitchFamily="50" charset="-128"/>
                <a:ea typeface="メイリオ" panose="020B0604030504040204" pitchFamily="50" charset="-128"/>
                <a:cs typeface="Arial" panose="020B0604020202020204" pitchFamily="34" charset="0"/>
              </a:rPr>
              <a:t>B</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p:txBody>
      </p:sp>
      <p:sp>
        <p:nvSpPr>
          <p:cNvPr id="16" name="正方形/長方形 15">
            <a:extLst>
              <a:ext uri="{FF2B5EF4-FFF2-40B4-BE49-F238E27FC236}">
                <a16:creationId xmlns:a16="http://schemas.microsoft.com/office/drawing/2014/main" id="{D75D9CCE-B09A-5D37-C6EA-611C544EE6C9}"/>
              </a:ext>
            </a:extLst>
          </p:cNvPr>
          <p:cNvSpPr/>
          <p:nvPr/>
        </p:nvSpPr>
        <p:spPr>
          <a:xfrm>
            <a:off x="3074822" y="7088380"/>
            <a:ext cx="648000" cy="144000"/>
          </a:xfrm>
          <a:prstGeom prst="rect">
            <a:avLst/>
          </a:prstGeom>
          <a:solidFill>
            <a:srgbClr val="B5A187"/>
          </a:solidFill>
          <a:ln w="12700">
            <a:solidFill>
              <a:srgbClr val="B5A187"/>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ja-JP" altLang="en-US" sz="700" b="1">
                <a:latin typeface="メイリオ" panose="020B0604030504040204" pitchFamily="50" charset="-128"/>
                <a:ea typeface="メイリオ" panose="020B0604030504040204" pitchFamily="50" charset="-128"/>
                <a:cs typeface="Arial" panose="020B0604020202020204" pitchFamily="34" charset="0"/>
              </a:rPr>
              <a:t>デバイス </a:t>
            </a:r>
            <a:r>
              <a:rPr lang="en-US" altLang="ja-JP" sz="700" b="1">
                <a:latin typeface="メイリオ" panose="020B0604030504040204" pitchFamily="50" charset="-128"/>
                <a:ea typeface="メイリオ" panose="020B0604030504040204" pitchFamily="50" charset="-128"/>
                <a:cs typeface="Arial" panose="020B0604020202020204" pitchFamily="34" charset="0"/>
              </a:rPr>
              <a:t>C</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020050" y="0"/>
            <a:ext cx="7772400" cy="10046207"/>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805"/>
              </a:lnSpc>
            </a:pPr>
            <a:r>
              <a:rPr dirty="0">
                <a:latin typeface="Arial"/>
                <a:cs typeface="Arial"/>
              </a:rPr>
              <a:t>© Copr. 1949-1998 Hewlett-Packard</a:t>
            </a:r>
            <a:r>
              <a:rPr spc="-105" dirty="0">
                <a:latin typeface="Arial"/>
                <a:cs typeface="Arial"/>
              </a:rPr>
              <a:t> </a:t>
            </a:r>
            <a:r>
              <a:rPr dirty="0">
                <a:latin typeface="Arial"/>
                <a:cs typeface="Arial"/>
              </a:rPr>
              <a:t>Co.</a:t>
            </a:r>
          </a:p>
        </p:txBody>
      </p:sp>
      <p:sp>
        <p:nvSpPr>
          <p:cNvPr id="4" name="正方形/長方形 3">
            <a:extLst>
              <a:ext uri="{FF2B5EF4-FFF2-40B4-BE49-F238E27FC236}">
                <a16:creationId xmlns:a16="http://schemas.microsoft.com/office/drawing/2014/main" id="{4E7769BE-57E5-45FB-2C77-C110233E678C}"/>
              </a:ext>
            </a:extLst>
          </p:cNvPr>
          <p:cNvSpPr/>
          <p:nvPr/>
        </p:nvSpPr>
        <p:spPr>
          <a:xfrm>
            <a:off x="8705850" y="911225"/>
            <a:ext cx="3168000" cy="8496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tIns="0" rIns="90000" bIns="0" rtlCol="0" anchor="t"/>
          <a:lstStyle/>
          <a:p>
            <a:r>
              <a:rPr lang="en-US" altLang="ja-JP" sz="1050">
                <a:solidFill>
                  <a:schemeClr val="tx1"/>
                </a:solidFill>
                <a:latin typeface="Times New Roman" panose="02020603050405020304" pitchFamily="18" charset="0"/>
                <a:cs typeface="Times New Roman" panose="02020603050405020304" pitchFamily="18" charset="0"/>
              </a:rPr>
              <a:t>after DAC goes low.</a:t>
            </a:r>
          </a:p>
          <a:p>
            <a:r>
              <a:rPr lang="en-US" altLang="ja-JP" sz="1050">
                <a:solidFill>
                  <a:schemeClr val="tx1"/>
                </a:solidFill>
                <a:latin typeface="Times New Roman" panose="02020603050405020304" pitchFamily="18" charset="0"/>
                <a:cs typeface="Times New Roman" panose="02020603050405020304" pitchFamily="18" charset="0"/>
              </a:rPr>
              <a:t>  No step in this sequence can be initiated until the previous step is completed. Thus, information can proceed as fast as devices can respond, but no faster than the slowest device that is presently addressed as active.</a:t>
            </a:r>
          </a:p>
          <a:p>
            <a:endParaRPr lang="en-US" altLang="ja-JP" sz="1050">
              <a:solidFill>
                <a:schemeClr val="tx1"/>
              </a:solidFill>
              <a:latin typeface="Times New Roman" panose="02020603050405020304" pitchFamily="18" charset="0"/>
              <a:cs typeface="Times New Roman" panose="02020603050405020304" pitchFamily="18" charset="0"/>
            </a:endParaRPr>
          </a:p>
          <a:p>
            <a:r>
              <a:rPr kumimoji="1" lang="en-US" altLang="ja-JP" sz="1050" b="1">
                <a:solidFill>
                  <a:schemeClr val="tx1"/>
                </a:solidFill>
                <a:latin typeface="Arial" panose="020B0604020202020204" pitchFamily="34" charset="0"/>
                <a:cs typeface="Arial" panose="020B0604020202020204" pitchFamily="34" charset="0"/>
              </a:rPr>
              <a:t>Assuming Command</a:t>
            </a:r>
            <a:endParaRPr lang="en-US" altLang="ja-JP" sz="1050">
              <a:solidFill>
                <a:schemeClr val="tx1"/>
              </a:solidFill>
              <a:latin typeface="Times New Roman" panose="02020603050405020304" pitchFamily="18" charset="0"/>
              <a:cs typeface="Times New Roman" panose="02020603050405020304" pitchFamily="18" charset="0"/>
            </a:endParaRPr>
          </a:p>
          <a:p>
            <a:r>
              <a:rPr kumimoji="1" lang="en-US" altLang="ja-JP" sz="1050">
                <a:solidFill>
                  <a:schemeClr val="tx1"/>
                </a:solidFill>
                <a:latin typeface="Times New Roman" panose="02020603050405020304" pitchFamily="18" charset="0"/>
                <a:cs typeface="Times New Roman" panose="02020603050405020304" pitchFamily="18" charset="0"/>
              </a:rPr>
              <a:t>  The interface allows a system to have more than one controller but only one controller at a time can manage the system. For example, two instruments may work together to perform certain measurements but they might be connected to a calculator to give more sophisticated results. The calculator could instruct one of the instruments. addressed as a listener, to execute a certain subroutine. The calculator would then pass control to that instrument by using an appropriate command word.When the subroutine was completed, the controlling instrument would then pass control back to the calculator with another command word. This arrangement reduces the number of programming steps needed for the calculator.</a:t>
            </a:r>
          </a:p>
          <a:p>
            <a:r>
              <a:rPr kumimoji="1" lang="en-US" altLang="ja-JP" sz="1050">
                <a:solidFill>
                  <a:schemeClr val="tx1"/>
                </a:solidFill>
                <a:latin typeface="Times New Roman" panose="02020603050405020304" pitchFamily="18" charset="0"/>
                <a:cs typeface="Times New Roman" panose="02020603050405020304" pitchFamily="18" charset="0"/>
              </a:rPr>
              <a:t>  One of the controllers must be able to gain absolute control of the bus without being addressed itself, a capability that is needed to allow an operator to initiate action in the system. This controller, designated as System Controller at the time of system configuration, has control of another line called End Output (EOP), and it is the only device in the syslem to have control of this line. When the System Controller pulls EOP low, all bus activity stops immediately and all devices unaddress themselves.Besides being useful for system start-up, EOP can be used if the operator wishes to abort an automatic sequence.</a:t>
            </a:r>
          </a:p>
          <a:p>
            <a:endParaRPr lang="en-US" altLang="ja-JP" sz="1050">
              <a:solidFill>
                <a:schemeClr val="tx1"/>
              </a:solidFill>
              <a:latin typeface="Times New Roman" panose="02020603050405020304" pitchFamily="18" charset="0"/>
              <a:cs typeface="Times New Roman" panose="02020603050405020304" pitchFamily="18" charset="0"/>
            </a:endParaRPr>
          </a:p>
          <a:p>
            <a:r>
              <a:rPr kumimoji="1" lang="en-US" altLang="ja-JP" sz="1050" b="1">
                <a:solidFill>
                  <a:schemeClr val="tx1"/>
                </a:solidFill>
                <a:latin typeface="Arial" panose="020B0604020202020204" pitchFamily="34" charset="0"/>
                <a:cs typeface="Arial" panose="020B0604020202020204" pitchFamily="34" charset="0"/>
              </a:rPr>
              <a:t>Asking for Attention</a:t>
            </a:r>
          </a:p>
          <a:p>
            <a:r>
              <a:rPr kumimoji="1" lang="ja-JP" altLang="en-US" sz="1050">
                <a:solidFill>
                  <a:schemeClr val="tx1"/>
                </a:solidFill>
                <a:latin typeface="Times New Roman" panose="02020603050405020304" pitchFamily="18" charset="0"/>
                <a:cs typeface="Times New Roman" panose="02020603050405020304" pitchFamily="18" charset="0"/>
              </a:rPr>
              <a:t>  </a:t>
            </a:r>
            <a:r>
              <a:rPr kumimoji="1" lang="en-US" altLang="ja-JP" sz="1050">
                <a:solidFill>
                  <a:schemeClr val="tx1"/>
                </a:solidFill>
                <a:latin typeface="Times New Roman" panose="02020603050405020304" pitchFamily="18" charset="0"/>
                <a:cs typeface="Times New Roman" panose="02020603050405020304" pitchFamily="18" charset="0"/>
              </a:rPr>
              <a:t>Suppose a listener or a non-participant wants to become a talker or otherwise gain access to the bus - a voltmeter. for example, that wants to indicate an overrange, alarm,or error condition, A status line, Service Request (SRQ). gives this capability. Any device can indicate to the Controller that it wants attention by pulling the SRQ line low. The Controller then responds at its discretion. most likely permitting the current cycle of events to run to completion before acting on the service request.Devices are connected to the SRQ line in a logical OR configuration so that any number of devices can pull down on the line at the same time.</a:t>
            </a:r>
          </a:p>
          <a:p>
            <a:r>
              <a:rPr lang="en-US" altLang="ja-JP" sz="1050">
                <a:solidFill>
                  <a:schemeClr val="tx1"/>
                </a:solidFill>
                <a:latin typeface="Times New Roman" panose="02020603050405020304" pitchFamily="18" charset="0"/>
                <a:cs typeface="Times New Roman" panose="02020603050405020304" pitchFamily="18" charset="0"/>
              </a:rPr>
              <a:t>  When the Controller responds to SRQ, it enters a service-request identification cycle. It begins by setting MRE low and then transmitting an identify-</a:t>
            </a:r>
            <a:endParaRPr kumimoji="1" lang="en-US" altLang="ja-JP" sz="1050">
              <a:solidFill>
                <a:schemeClr val="tx1"/>
              </a:solidFill>
              <a:latin typeface="Times New Roman" panose="02020603050405020304" pitchFamily="18" charset="0"/>
              <a:cs typeface="Times New Roman" panose="02020603050405020304" pitchFamily="18" charset="0"/>
            </a:endParaRPr>
          </a:p>
        </p:txBody>
      </p:sp>
      <p:sp>
        <p:nvSpPr>
          <p:cNvPr id="5" name="正方形/長方形 4">
            <a:extLst>
              <a:ext uri="{FF2B5EF4-FFF2-40B4-BE49-F238E27FC236}">
                <a16:creationId xmlns:a16="http://schemas.microsoft.com/office/drawing/2014/main" id="{1FE24535-18CD-B01D-B32F-F599C6FA03BF}"/>
              </a:ext>
            </a:extLst>
          </p:cNvPr>
          <p:cNvSpPr/>
          <p:nvPr/>
        </p:nvSpPr>
        <p:spPr>
          <a:xfrm>
            <a:off x="704850" y="911225"/>
            <a:ext cx="3168000" cy="8496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tIns="0" rIns="90000" bIns="0" rtlCol="0" anchor="t"/>
          <a:lstStyle/>
          <a:p>
            <a:r>
              <a:rPr kumimoji="1" lang="ja-JP" altLang="en-US" sz="1050">
                <a:solidFill>
                  <a:schemeClr val="tx1"/>
                </a:solidFill>
                <a:latin typeface="メイリオ" panose="020B0604030504040204" pitchFamily="50" charset="-128"/>
                <a:ea typeface="メイリオ" panose="020B0604030504040204" pitchFamily="50" charset="-128"/>
              </a:rPr>
              <a:t>をハイにします。ここでも、全てのアクティブな</a:t>
            </a:r>
          </a:p>
          <a:p>
            <a:r>
              <a:rPr kumimoji="1" lang="ja-JP" altLang="en-US" sz="1050">
                <a:solidFill>
                  <a:schemeClr val="tx1"/>
                </a:solidFill>
                <a:latin typeface="メイリオ" panose="020B0604030504040204" pitchFamily="50" charset="-128"/>
                <a:ea typeface="メイリオ" panose="020B0604030504040204" pitchFamily="50" charset="-128"/>
              </a:rPr>
              <a:t>リスナは論理</a:t>
            </a:r>
            <a:r>
              <a:rPr kumimoji="1" lang="en-US" altLang="ja-JP" sz="1050">
                <a:solidFill>
                  <a:schemeClr val="tx1"/>
                </a:solidFill>
                <a:latin typeface="メイリオ" panose="020B0604030504040204" pitchFamily="50" charset="-128"/>
                <a:ea typeface="メイリオ" panose="020B0604030504040204" pitchFamily="50" charset="-128"/>
              </a:rPr>
              <a:t>AND</a:t>
            </a:r>
            <a:r>
              <a:rPr kumimoji="1" lang="ja-JP" altLang="en-US" sz="1050">
                <a:solidFill>
                  <a:schemeClr val="tx1"/>
                </a:solidFill>
                <a:latin typeface="メイリオ" panose="020B0604030504040204" pitchFamily="50" charset="-128"/>
                <a:ea typeface="メイリオ" panose="020B0604030504040204" pitchFamily="50" charset="-128"/>
              </a:rPr>
              <a:t>構成で接続されているので、全てのリスナが情報を受け入れるまで</a:t>
            </a:r>
            <a:r>
              <a:rPr kumimoji="1" lang="en-US" altLang="ja-JP" sz="1050">
                <a:solidFill>
                  <a:schemeClr val="tx1"/>
                </a:solidFill>
                <a:latin typeface="メイリオ" panose="020B0604030504040204" pitchFamily="50" charset="-128"/>
                <a:ea typeface="メイリオ" panose="020B0604030504040204" pitchFamily="50" charset="-128"/>
              </a:rPr>
              <a:t>DAC</a:t>
            </a:r>
            <a:r>
              <a:rPr kumimoji="1" lang="ja-JP" altLang="en-US" sz="1050">
                <a:solidFill>
                  <a:schemeClr val="tx1"/>
                </a:solidFill>
                <a:latin typeface="メイリオ" panose="020B0604030504040204" pitchFamily="50" charset="-128"/>
                <a:ea typeface="メイリオ" panose="020B0604030504040204" pitchFamily="50" charset="-128"/>
              </a:rPr>
              <a:t>はハイになりません。</a:t>
            </a:r>
            <a:r>
              <a:rPr kumimoji="1" lang="en-US" altLang="ja-JP" sz="1050">
                <a:solidFill>
                  <a:schemeClr val="tx1"/>
                </a:solidFill>
                <a:latin typeface="メイリオ" panose="020B0604030504040204" pitchFamily="50" charset="-128"/>
                <a:ea typeface="メイリオ" panose="020B0604030504040204" pitchFamily="50" charset="-128"/>
              </a:rPr>
              <a:t>DAC</a:t>
            </a:r>
            <a:r>
              <a:rPr kumimoji="1" lang="ja-JP" altLang="en-US" sz="1050">
                <a:solidFill>
                  <a:schemeClr val="tx1"/>
                </a:solidFill>
                <a:latin typeface="メイリオ" panose="020B0604030504040204" pitchFamily="50" charset="-128"/>
                <a:ea typeface="メイリオ" panose="020B0604030504040204" pitchFamily="50" charset="-128"/>
              </a:rPr>
              <a:t>は、トーカが</a:t>
            </a:r>
            <a:r>
              <a:rPr kumimoji="1" lang="en-US" altLang="ja-JP" sz="1050">
                <a:solidFill>
                  <a:schemeClr val="tx1"/>
                </a:solidFill>
                <a:latin typeface="メイリオ" panose="020B0604030504040204" pitchFamily="50" charset="-128"/>
                <a:ea typeface="メイリオ" panose="020B0604030504040204" pitchFamily="50" charset="-128"/>
              </a:rPr>
              <a:t>DAV</a:t>
            </a:r>
            <a:r>
              <a:rPr kumimoji="1" lang="ja-JP" altLang="en-US" sz="1050">
                <a:solidFill>
                  <a:schemeClr val="tx1"/>
                </a:solidFill>
                <a:latin typeface="メイリオ" panose="020B0604030504040204" pitchFamily="50" charset="-128"/>
                <a:ea typeface="メイリオ" panose="020B0604030504040204" pitchFamily="50" charset="-128"/>
              </a:rPr>
              <a:t>を再びハイにするまでハイのままである。</a:t>
            </a:r>
            <a:r>
              <a:rPr kumimoji="1" lang="en-US" altLang="ja-JP" sz="1050">
                <a:solidFill>
                  <a:schemeClr val="tx1"/>
                </a:solidFill>
                <a:latin typeface="メイリオ" panose="020B0604030504040204" pitchFamily="50" charset="-128"/>
                <a:ea typeface="メイリオ" panose="020B0604030504040204" pitchFamily="50" charset="-128"/>
              </a:rPr>
              <a:t>DAC</a:t>
            </a:r>
            <a:r>
              <a:rPr kumimoji="1" lang="ja-JP" altLang="en-US" sz="1050">
                <a:solidFill>
                  <a:schemeClr val="tx1"/>
                </a:solidFill>
                <a:latin typeface="メイリオ" panose="020B0604030504040204" pitchFamily="50" charset="-128"/>
                <a:ea typeface="メイリオ" panose="020B0604030504040204" pitchFamily="50" charset="-128"/>
              </a:rPr>
              <a:t>がローになった後、このシーケンスを繰り返すことができる。</a:t>
            </a:r>
            <a:r>
              <a:rPr lang="ja-JP" altLang="en-US" sz="1050">
                <a:solidFill>
                  <a:schemeClr val="tx1"/>
                </a:solidFill>
                <a:latin typeface="メイリオ" panose="020B0604030504040204" pitchFamily="50" charset="-128"/>
                <a:ea typeface="メイリオ" panose="020B0604030504040204" pitchFamily="50" charset="-128"/>
              </a:rPr>
              <a:t>このシーケンスでは、前のステップが完了するまで、どのステップも開始できない。従って、情報は、デバイスが応答できるのと同じ速さで進めることができるが、現 在アクティブとしてアドレス指定されている最も遅いデバイスより速く進めることは できない。</a:t>
            </a:r>
            <a:endParaRPr kumimoji="1" lang="ja-JP" altLang="en-US" sz="1050">
              <a:solidFill>
                <a:schemeClr val="tx1"/>
              </a:solidFill>
              <a:latin typeface="メイリオ" panose="020B0604030504040204" pitchFamily="50" charset="-128"/>
              <a:ea typeface="メイリオ" panose="020B0604030504040204" pitchFamily="50" charset="-128"/>
            </a:endParaRPr>
          </a:p>
          <a:p>
            <a:endParaRPr lang="en-US" altLang="ja-JP" sz="1050" b="1">
              <a:solidFill>
                <a:schemeClr val="tx1"/>
              </a:solidFill>
              <a:latin typeface="メイリオ" panose="020B0604030504040204" pitchFamily="50" charset="-128"/>
              <a:ea typeface="メイリオ" panose="020B0604030504040204" pitchFamily="50" charset="-128"/>
            </a:endParaRPr>
          </a:p>
          <a:p>
            <a:r>
              <a:rPr lang="ja-JP" altLang="en-US" sz="1050" b="1">
                <a:solidFill>
                  <a:schemeClr val="tx1"/>
                </a:solidFill>
                <a:latin typeface="メイリオ" panose="020B0604030504040204" pitchFamily="50" charset="-128"/>
                <a:ea typeface="メイリオ" panose="020B0604030504040204" pitchFamily="50" charset="-128"/>
              </a:rPr>
              <a:t>コマンドを指示する</a:t>
            </a:r>
            <a:endParaRPr kumimoji="1" lang="en-US" altLang="ja-JP" sz="1050" b="1">
              <a:solidFill>
                <a:schemeClr val="tx1"/>
              </a:solidFill>
              <a:latin typeface="メイリオ" panose="020B0604030504040204" pitchFamily="50" charset="-128"/>
              <a:ea typeface="メイリオ" panose="020B0604030504040204" pitchFamily="50" charset="-128"/>
            </a:endParaRPr>
          </a:p>
          <a:p>
            <a:r>
              <a:rPr kumimoji="1" lang="ja-JP" altLang="en-US" sz="1050">
                <a:solidFill>
                  <a:schemeClr val="tx1"/>
                </a:solidFill>
                <a:latin typeface="メイリオ" panose="020B0604030504040204" pitchFamily="50" charset="-128"/>
                <a:ea typeface="メイリオ" panose="020B0604030504040204" pitchFamily="50" charset="-128"/>
              </a:rPr>
              <a:t>  インタフェースにより、システムは複数のコントローラを持つことができますが、一度に</a:t>
            </a:r>
            <a:r>
              <a:rPr kumimoji="1" lang="en-US" altLang="ja-JP" sz="1050">
                <a:solidFill>
                  <a:schemeClr val="tx1"/>
                </a:solidFill>
                <a:latin typeface="メイリオ" panose="020B0604030504040204" pitchFamily="50" charset="-128"/>
                <a:ea typeface="メイリオ" panose="020B0604030504040204" pitchFamily="50" charset="-128"/>
              </a:rPr>
              <a:t>1</a:t>
            </a:r>
            <a:r>
              <a:rPr kumimoji="1" lang="ja-JP" altLang="en-US" sz="1050">
                <a:solidFill>
                  <a:schemeClr val="tx1"/>
                </a:solidFill>
                <a:latin typeface="メイリオ" panose="020B0604030504040204" pitchFamily="50" charset="-128"/>
                <a:ea typeface="メイリオ" panose="020B0604030504040204" pitchFamily="50" charset="-128"/>
              </a:rPr>
              <a:t>つのコントローラのみがシステムを管理することができます。例えば、</a:t>
            </a:r>
            <a:r>
              <a:rPr kumimoji="1" lang="en-US" altLang="ja-JP" sz="1050">
                <a:solidFill>
                  <a:schemeClr val="tx1"/>
                </a:solidFill>
                <a:latin typeface="メイリオ" panose="020B0604030504040204" pitchFamily="50" charset="-128"/>
                <a:ea typeface="メイリオ" panose="020B0604030504040204" pitchFamily="50" charset="-128"/>
              </a:rPr>
              <a:t>2</a:t>
            </a:r>
            <a:r>
              <a:rPr kumimoji="1" lang="ja-JP" altLang="en-US" sz="1050">
                <a:solidFill>
                  <a:schemeClr val="tx1"/>
                </a:solidFill>
                <a:latin typeface="メイリオ" panose="020B0604030504040204" pitchFamily="50" charset="-128"/>
                <a:ea typeface="メイリオ" panose="020B0604030504040204" pitchFamily="50" charset="-128"/>
              </a:rPr>
              <a:t>つの計測器が一緒に動作して特定の計測を行うが、より洗練された結果を得るために電卓に接続することができる。電卓は、リスナとしてアドレス指定された計器の</a:t>
            </a:r>
            <a:r>
              <a:rPr kumimoji="1" lang="en-US" altLang="ja-JP" sz="1050">
                <a:solidFill>
                  <a:schemeClr val="tx1"/>
                </a:solidFill>
                <a:latin typeface="メイリオ" panose="020B0604030504040204" pitchFamily="50" charset="-128"/>
                <a:ea typeface="メイリオ" panose="020B0604030504040204" pitchFamily="50" charset="-128"/>
              </a:rPr>
              <a:t>1</a:t>
            </a:r>
            <a:r>
              <a:rPr kumimoji="1" lang="ja-JP" altLang="en-US" sz="1050">
                <a:solidFill>
                  <a:schemeClr val="tx1"/>
                </a:solidFill>
                <a:latin typeface="メイリオ" panose="020B0604030504040204" pitchFamily="50" charset="-128"/>
                <a:ea typeface="メイリオ" panose="020B0604030504040204" pitchFamily="50" charset="-128"/>
              </a:rPr>
              <a:t>つに、あるサブルーチンの実行を指示することができる。そして、電卓は適切なコマンドワードを使用して、その計器に制御を渡す。サブルーチンが完了すると、制御している計器は別のコマンドワードで制御を電卓に戻す。このようにすることで、電卓に必要なプログラミングステップ数を減らすことができる。</a:t>
            </a:r>
            <a:endParaRPr kumimoji="1" lang="en-US" altLang="ja-JP" sz="1050">
              <a:solidFill>
                <a:schemeClr val="tx1"/>
              </a:solidFill>
              <a:latin typeface="メイリオ" panose="020B0604030504040204" pitchFamily="50" charset="-128"/>
              <a:ea typeface="メイリオ" panose="020B0604030504040204" pitchFamily="50" charset="-128"/>
            </a:endParaRPr>
          </a:p>
          <a:p>
            <a:r>
              <a:rPr kumimoji="1" lang="ja-JP" altLang="en-US" sz="1050">
                <a:solidFill>
                  <a:schemeClr val="tx1"/>
                </a:solidFill>
                <a:latin typeface="メイリオ" panose="020B0604030504040204" pitchFamily="50" charset="-128"/>
                <a:ea typeface="メイリオ" panose="020B0604030504040204" pitchFamily="50" charset="-128"/>
              </a:rPr>
              <a:t>  コントローラの</a:t>
            </a:r>
            <a:r>
              <a:rPr kumimoji="1" lang="en-US" altLang="ja-JP" sz="1050">
                <a:solidFill>
                  <a:schemeClr val="tx1"/>
                </a:solidFill>
                <a:latin typeface="メイリオ" panose="020B0604030504040204" pitchFamily="50" charset="-128"/>
                <a:ea typeface="メイリオ" panose="020B0604030504040204" pitchFamily="50" charset="-128"/>
              </a:rPr>
              <a:t>1</a:t>
            </a:r>
            <a:r>
              <a:rPr kumimoji="1" lang="ja-JP" altLang="en-US" sz="1050">
                <a:solidFill>
                  <a:schemeClr val="tx1"/>
                </a:solidFill>
                <a:latin typeface="メイリオ" panose="020B0604030504040204" pitchFamily="50" charset="-128"/>
                <a:ea typeface="メイリオ" panose="020B0604030504040204" pitchFamily="50" charset="-128"/>
              </a:rPr>
              <a:t>つは、それ自身がアドレス指定されることなくバスの絶対制御を得ることができなければならない。システム構成時にシステムコントローラとして指定されるこのコントローラは、エンド出力（</a:t>
            </a:r>
            <a:r>
              <a:rPr kumimoji="1" lang="en-US" altLang="ja-JP" sz="1050">
                <a:solidFill>
                  <a:schemeClr val="tx1"/>
                </a:solidFill>
                <a:latin typeface="メイリオ" panose="020B0604030504040204" pitchFamily="50" charset="-128"/>
                <a:ea typeface="メイリオ" panose="020B0604030504040204" pitchFamily="50" charset="-128"/>
              </a:rPr>
              <a:t>EOP</a:t>
            </a:r>
            <a:r>
              <a:rPr kumimoji="1" lang="ja-JP" altLang="en-US" sz="1050">
                <a:solidFill>
                  <a:schemeClr val="tx1"/>
                </a:solidFill>
                <a:latin typeface="メイリオ" panose="020B0604030504040204" pitchFamily="50" charset="-128"/>
                <a:ea typeface="メイリオ" panose="020B0604030504040204" pitchFamily="50" charset="-128"/>
              </a:rPr>
              <a:t>）と呼ばれる別のラインを制御しており、システム内でこのラインを制御できる唯一のデバイスである。システム・コントローラが</a:t>
            </a:r>
            <a:r>
              <a:rPr kumimoji="1" lang="en-US" altLang="ja-JP" sz="1050">
                <a:solidFill>
                  <a:schemeClr val="tx1"/>
                </a:solidFill>
                <a:latin typeface="メイリオ" panose="020B0604030504040204" pitchFamily="50" charset="-128"/>
                <a:ea typeface="メイリオ" panose="020B0604030504040204" pitchFamily="50" charset="-128"/>
              </a:rPr>
              <a:t>EOP</a:t>
            </a:r>
            <a:r>
              <a:rPr kumimoji="1" lang="ja-JP" altLang="en-US" sz="1050">
                <a:solidFill>
                  <a:schemeClr val="tx1"/>
                </a:solidFill>
                <a:latin typeface="メイリオ" panose="020B0604030504040204" pitchFamily="50" charset="-128"/>
                <a:ea typeface="メイリオ" panose="020B0604030504040204" pitchFamily="50" charset="-128"/>
              </a:rPr>
              <a:t>を</a:t>
            </a:r>
            <a:r>
              <a:rPr kumimoji="1" lang="en-US" altLang="ja-JP" sz="1050">
                <a:solidFill>
                  <a:schemeClr val="tx1"/>
                </a:solidFill>
                <a:latin typeface="メイリオ" panose="020B0604030504040204" pitchFamily="50" charset="-128"/>
                <a:ea typeface="メイリオ" panose="020B0604030504040204" pitchFamily="50" charset="-128"/>
              </a:rPr>
              <a:t>Low</a:t>
            </a:r>
            <a:r>
              <a:rPr kumimoji="1" lang="ja-JP" altLang="en-US" sz="1050">
                <a:solidFill>
                  <a:schemeClr val="tx1"/>
                </a:solidFill>
                <a:latin typeface="メイリオ" panose="020B0604030504040204" pitchFamily="50" charset="-128"/>
                <a:ea typeface="メイリオ" panose="020B0604030504040204" pitchFamily="50" charset="-128"/>
              </a:rPr>
              <a:t>にすると、すべてのバス・アクティビティが即座に停止し、すべてのデバイスがアドレスを解除します。</a:t>
            </a:r>
            <a:r>
              <a:rPr kumimoji="1" lang="en-US" altLang="ja-JP" sz="1050">
                <a:solidFill>
                  <a:schemeClr val="tx1"/>
                </a:solidFill>
                <a:latin typeface="メイリオ" panose="020B0604030504040204" pitchFamily="50" charset="-128"/>
                <a:ea typeface="メイリオ" panose="020B0604030504040204" pitchFamily="50" charset="-128"/>
              </a:rPr>
              <a:t>EOP </a:t>
            </a:r>
            <a:r>
              <a:rPr kumimoji="1" lang="ja-JP" altLang="en-US" sz="1050">
                <a:solidFill>
                  <a:schemeClr val="tx1"/>
                </a:solidFill>
                <a:latin typeface="メイリオ" panose="020B0604030504040204" pitchFamily="50" charset="-128"/>
                <a:ea typeface="メイリオ" panose="020B0604030504040204" pitchFamily="50" charset="-128"/>
              </a:rPr>
              <a:t>はシステムのスタートアップに役立つだけでなく、オペレータが自動シーケンスを中止したい場合にも使用できます。</a:t>
            </a:r>
            <a:endParaRPr kumimoji="1" lang="en-US" altLang="ja-JP" sz="1050">
              <a:solidFill>
                <a:schemeClr val="tx1"/>
              </a:solidFill>
              <a:latin typeface="メイリオ" panose="020B0604030504040204" pitchFamily="50" charset="-128"/>
              <a:ea typeface="メイリオ" panose="020B0604030504040204" pitchFamily="50" charset="-128"/>
            </a:endParaRPr>
          </a:p>
          <a:p>
            <a:endParaRPr lang="en-US" altLang="ja-JP" sz="1050">
              <a:solidFill>
                <a:schemeClr val="tx1"/>
              </a:solidFill>
              <a:latin typeface="メイリオ" panose="020B0604030504040204" pitchFamily="50" charset="-128"/>
              <a:ea typeface="メイリオ" panose="020B0604030504040204" pitchFamily="50" charset="-128"/>
            </a:endParaRPr>
          </a:p>
          <a:p>
            <a:r>
              <a:rPr kumimoji="1" lang="ja-JP" altLang="en-US" sz="1050" b="1">
                <a:solidFill>
                  <a:schemeClr val="tx1"/>
                </a:solidFill>
                <a:latin typeface="メイリオ" panose="020B0604030504040204" pitchFamily="50" charset="-128"/>
                <a:ea typeface="メイリオ" panose="020B0604030504040204" pitchFamily="50" charset="-128"/>
              </a:rPr>
              <a:t>アテンションを求める</a:t>
            </a:r>
            <a:endParaRPr kumimoji="1" lang="en-US" altLang="ja-JP" sz="1050" b="1">
              <a:solidFill>
                <a:schemeClr val="tx1"/>
              </a:solidFill>
              <a:latin typeface="メイリオ" panose="020B0604030504040204" pitchFamily="50" charset="-128"/>
              <a:ea typeface="メイリオ" panose="020B0604030504040204" pitchFamily="50" charset="-128"/>
            </a:endParaRPr>
          </a:p>
          <a:p>
            <a:r>
              <a:rPr kumimoji="1" lang="ja-JP" altLang="en-US" sz="1050">
                <a:solidFill>
                  <a:schemeClr val="tx1"/>
                </a:solidFill>
                <a:latin typeface="メイリオ" panose="020B0604030504040204" pitchFamily="50" charset="-128"/>
                <a:ea typeface="メイリオ" panose="020B0604030504040204" pitchFamily="50" charset="-128"/>
              </a:rPr>
              <a:t>　例えば、電圧計がオーバーレンジ、アラーム、またはエラー状態を示したい場合、ステータスラインであるサービスリクエスト（</a:t>
            </a:r>
            <a:r>
              <a:rPr kumimoji="1" lang="en-US" altLang="ja-JP" sz="1050">
                <a:solidFill>
                  <a:schemeClr val="tx1"/>
                </a:solidFill>
                <a:latin typeface="メイリオ" panose="020B0604030504040204" pitchFamily="50" charset="-128"/>
                <a:ea typeface="メイリオ" panose="020B0604030504040204" pitchFamily="50" charset="-128"/>
              </a:rPr>
              <a:t>SRQ</a:t>
            </a:r>
            <a:r>
              <a:rPr kumimoji="1" lang="ja-JP" altLang="en-US" sz="1050">
                <a:solidFill>
                  <a:schemeClr val="tx1"/>
                </a:solidFill>
                <a:latin typeface="メイリオ" panose="020B0604030504040204" pitchFamily="50" charset="-128"/>
                <a:ea typeface="メイリオ" panose="020B0604030504040204" pitchFamily="50" charset="-128"/>
              </a:rPr>
              <a:t>）がこの機能を提供します。どのデバイスでも、</a:t>
            </a:r>
            <a:r>
              <a:rPr kumimoji="1" lang="en-US" altLang="ja-JP" sz="1050">
                <a:solidFill>
                  <a:schemeClr val="tx1"/>
                </a:solidFill>
                <a:latin typeface="メイリオ" panose="020B0604030504040204" pitchFamily="50" charset="-128"/>
                <a:ea typeface="メイリオ" panose="020B0604030504040204" pitchFamily="50" charset="-128"/>
              </a:rPr>
              <a:t>SRQ</a:t>
            </a:r>
            <a:r>
              <a:rPr kumimoji="1" lang="ja-JP" altLang="en-US" sz="1050">
                <a:solidFill>
                  <a:schemeClr val="tx1"/>
                </a:solidFill>
                <a:latin typeface="メイリオ" panose="020B0604030504040204" pitchFamily="50" charset="-128"/>
                <a:ea typeface="メイリオ" panose="020B0604030504040204" pitchFamily="50" charset="-128"/>
              </a:rPr>
              <a:t>ラインを</a:t>
            </a:r>
            <a:r>
              <a:rPr kumimoji="1" lang="en-US" altLang="ja-JP" sz="1050">
                <a:solidFill>
                  <a:schemeClr val="tx1"/>
                </a:solidFill>
                <a:latin typeface="メイリオ" panose="020B0604030504040204" pitchFamily="50" charset="-128"/>
                <a:ea typeface="メイリオ" panose="020B0604030504040204" pitchFamily="50" charset="-128"/>
              </a:rPr>
              <a:t>Low</a:t>
            </a:r>
            <a:r>
              <a:rPr kumimoji="1" lang="ja-JP" altLang="en-US" sz="1050">
                <a:solidFill>
                  <a:schemeClr val="tx1"/>
                </a:solidFill>
                <a:latin typeface="メイリオ" panose="020B0604030504040204" pitchFamily="50" charset="-128"/>
                <a:ea typeface="メイリオ" panose="020B0604030504040204" pitchFamily="50" charset="-128"/>
              </a:rPr>
              <a:t>にすることで、コントローラに注意を促すことができます。その後、コントローラは任意で応答します。ほとんどの場合、サービスリクエ ストに応答する前に、現在のイベントサイクルを完了させます。デバイスは</a:t>
            </a:r>
            <a:r>
              <a:rPr kumimoji="1" lang="en-US" altLang="ja-JP" sz="1050">
                <a:solidFill>
                  <a:schemeClr val="tx1"/>
                </a:solidFill>
                <a:latin typeface="メイリオ" panose="020B0604030504040204" pitchFamily="50" charset="-128"/>
                <a:ea typeface="メイリオ" panose="020B0604030504040204" pitchFamily="50" charset="-128"/>
              </a:rPr>
              <a:t>SRQ</a:t>
            </a:r>
            <a:r>
              <a:rPr kumimoji="1" lang="ja-JP" altLang="en-US" sz="1050">
                <a:solidFill>
                  <a:schemeClr val="tx1"/>
                </a:solidFill>
                <a:latin typeface="メイリオ" panose="020B0604030504040204" pitchFamily="50" charset="-128"/>
                <a:ea typeface="メイリオ" panose="020B0604030504040204" pitchFamily="50" charset="-128"/>
              </a:rPr>
              <a:t>ラインに論理</a:t>
            </a:r>
            <a:r>
              <a:rPr kumimoji="1" lang="en-US" altLang="ja-JP" sz="1050">
                <a:solidFill>
                  <a:schemeClr val="tx1"/>
                </a:solidFill>
                <a:latin typeface="メイリオ" panose="020B0604030504040204" pitchFamily="50" charset="-128"/>
                <a:ea typeface="メイリオ" panose="020B0604030504040204" pitchFamily="50" charset="-128"/>
              </a:rPr>
              <a:t>OR</a:t>
            </a:r>
            <a:r>
              <a:rPr kumimoji="1" lang="ja-JP" altLang="en-US" sz="1050">
                <a:solidFill>
                  <a:schemeClr val="tx1"/>
                </a:solidFill>
                <a:latin typeface="メイリオ" panose="020B0604030504040204" pitchFamily="50" charset="-128"/>
                <a:ea typeface="メイリオ" panose="020B0604030504040204" pitchFamily="50" charset="-128"/>
              </a:rPr>
              <a:t>構成で接続され、同時にいくつでもプルダウンできる。</a:t>
            </a:r>
            <a:endParaRPr kumimoji="1" lang="en-US" altLang="ja-JP" sz="1050">
              <a:solidFill>
                <a:schemeClr val="tx1"/>
              </a:solidFill>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id="{72EBEBA9-1972-7619-1A8A-78952F889FA9}"/>
              </a:ext>
            </a:extLst>
          </p:cNvPr>
          <p:cNvSpPr/>
          <p:nvPr/>
        </p:nvSpPr>
        <p:spPr>
          <a:xfrm>
            <a:off x="11982450" y="911225"/>
            <a:ext cx="3168000" cy="8496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tIns="0" rIns="90000" bIns="0" rtlCol="0" anchor="t"/>
          <a:lstStyle/>
          <a:p>
            <a:r>
              <a:rPr kumimoji="1" lang="en-US" altLang="ja-JP" sz="1050">
                <a:solidFill>
                  <a:schemeClr val="tx1"/>
                </a:solidFill>
                <a:latin typeface="Times New Roman" panose="02020603050405020304" pitchFamily="18" charset="0"/>
                <a:cs typeface="Times New Roman" panose="02020603050405020304" pitchFamily="18" charset="0"/>
              </a:rPr>
              <a:t>service-request command. All devices accept this command and when MRE goes high again (following the handshake cycle). those that have service requests pull down on one of the data lines, each device being assigned a particular line during system configuration. At the same time, the devices let the RFD line go high. When RFD goes high, the Controller reads the data lines to determine which devices asked for service and it takes whatever action it has been programmed to take.</a:t>
            </a:r>
          </a:p>
          <a:p>
            <a:endParaRPr kumimoji="1" lang="en-US" altLang="ja-JP" sz="1050">
              <a:solidFill>
                <a:schemeClr val="tx1"/>
              </a:solidFill>
              <a:latin typeface="Times New Roman" panose="02020603050405020304" pitchFamily="18" charset="0"/>
              <a:cs typeface="Times New Roman" panose="02020603050405020304" pitchFamily="18" charset="0"/>
            </a:endParaRPr>
          </a:p>
          <a:p>
            <a:r>
              <a:rPr kumimoji="1" lang="en-US" altLang="ja-JP" sz="1050" b="1">
                <a:solidFill>
                  <a:schemeClr val="tx1"/>
                </a:solidFill>
                <a:latin typeface="Arial" panose="020B0604020202020204" pitchFamily="34" charset="0"/>
                <a:cs typeface="Arial" panose="020B0604020202020204" pitchFamily="34" charset="0"/>
              </a:rPr>
              <a:t>Remote/local</a:t>
            </a:r>
          </a:p>
          <a:p>
            <a:r>
              <a:rPr kumimoji="1" lang="en-US" altLang="ja-JP" sz="1050">
                <a:solidFill>
                  <a:schemeClr val="tx1"/>
                </a:solidFill>
                <a:latin typeface="Times New Roman" panose="02020603050405020304" pitchFamily="18" charset="0"/>
                <a:cs typeface="Times New Roman" panose="02020603050405020304" pitchFamily="18" charset="0"/>
              </a:rPr>
              <a:t>  The bus has one more control line: Remote Enable (REN). When this line goes low. control of each instrument's functions is transferred from the front-panel controls to the interface bus. This line can be pulled low only by the System Controller and gives the operator the ability to switch all instruments to remote control from a central location.Setting REN high restores local control.</a:t>
            </a:r>
          </a:p>
          <a:p>
            <a:r>
              <a:rPr kumimoji="1" lang="en-US" altLang="ja-JP" sz="1050">
                <a:solidFill>
                  <a:schemeClr val="tx1"/>
                </a:solidFill>
                <a:latin typeface="Times New Roman" panose="02020603050405020304" pitchFamily="18" charset="0"/>
                <a:cs typeface="Times New Roman" panose="02020603050405020304" pitchFamily="18" charset="0"/>
              </a:rPr>
              <a:t>  The System Controller can also switch instruments to bus control by transmitting a switch-to-remote code, one of the universal commands. With this arrangement, a front-panel pushbutton, if the instrument is so equipped, can restore local control to that instrument, allowing the operator to take over control at any time. The Controller can return all devices to local control with a switch-lo-local code.</a:t>
            </a:r>
          </a:p>
          <a:p>
            <a:endParaRPr kumimoji="1" lang="en-US" altLang="ja-JP" sz="1050">
              <a:solidFill>
                <a:schemeClr val="tx1"/>
              </a:solidFill>
              <a:latin typeface="Times New Roman" panose="02020603050405020304" pitchFamily="18" charset="0"/>
              <a:cs typeface="Times New Roman" panose="02020603050405020304" pitchFamily="18" charset="0"/>
            </a:endParaRPr>
          </a:p>
          <a:p>
            <a:r>
              <a:rPr kumimoji="1" lang="en-US" altLang="ja-JP" sz="1050" b="1">
                <a:solidFill>
                  <a:schemeClr val="tx1"/>
                </a:solidFill>
                <a:latin typeface="Arial" panose="020B0604020202020204" pitchFamily="34" charset="0"/>
                <a:cs typeface="Arial" panose="020B0604020202020204" pitchFamily="34" charset="0"/>
              </a:rPr>
              <a:t>Preferred Codes and Formats</a:t>
            </a:r>
          </a:p>
          <a:p>
            <a:r>
              <a:rPr kumimoji="1" lang="en-US" altLang="ja-JP" sz="1050">
                <a:solidFill>
                  <a:schemeClr val="tx1"/>
                </a:solidFill>
                <a:latin typeface="Times New Roman" panose="02020603050405020304" pitchFamily="18" charset="0"/>
                <a:cs typeface="Times New Roman" panose="02020603050405020304" pitchFamily="18" charset="0"/>
              </a:rPr>
              <a:t>  Although any code of 8 bits or less can be used on the data lines when MRE is high, it is highly desirable that devices which input or output decimal numbers do so in a manner compatible with calculators or computers. The use of a common code also minimizes the need for code translation.</a:t>
            </a:r>
          </a:p>
          <a:p>
            <a:r>
              <a:rPr kumimoji="1" lang="en-US" altLang="ja-JP" sz="1050">
                <a:solidFill>
                  <a:schemeClr val="tx1"/>
                </a:solidFill>
                <a:latin typeface="Times New Roman" panose="02020603050405020304" pitchFamily="18" charset="0"/>
                <a:cs typeface="Times New Roman" panose="02020603050405020304" pitchFamily="18" charset="0"/>
              </a:rPr>
              <a:t>  An example of the problems that arise with nonstandard codes or formats concerns one of the early instruments designed for use with the new interface system. To simplify internal logic. this instrument used the ASCII colon (:) for a radix point instead of the usual period (.) Then it was found that a calculator would have to output a string such as &lt;12:62&gt; by breaking the number into an integer part and two separate digits, increasing the programming time. The instrument has now been modified to accept a period as the radix point.</a:t>
            </a:r>
          </a:p>
          <a:p>
            <a:r>
              <a:rPr kumimoji="1" lang="en-US" altLang="ja-JP" sz="1050">
                <a:solidFill>
                  <a:schemeClr val="tx1"/>
                </a:solidFill>
                <a:latin typeface="Times New Roman" panose="02020603050405020304" pitchFamily="18" charset="0"/>
                <a:cs typeface="Times New Roman" panose="02020603050405020304" pitchFamily="18" charset="0"/>
              </a:rPr>
              <a:t>  A code set easily generated and understood by standard software in computers and calculators is the "printing ASCII," so-called because the 64 characters used. out of the possible 128 words available with 7 bits, are those used by teletypes. Hewlett-Packard instruments designed for use with the new</a:t>
            </a:r>
          </a:p>
          <a:p>
            <a:endParaRPr kumimoji="1" lang="ja-JP" altLang="en-US" sz="1050">
              <a:solidFill>
                <a:schemeClr val="tx1"/>
              </a:solidFill>
              <a:latin typeface="Times New Roman" panose="02020603050405020304" pitchFamily="18" charset="0"/>
              <a:cs typeface="Times New Roman" panose="02020603050405020304" pitchFamily="18" charset="0"/>
            </a:endParaRPr>
          </a:p>
        </p:txBody>
      </p:sp>
      <p:sp>
        <p:nvSpPr>
          <p:cNvPr id="7" name="正方形/長方形 6">
            <a:extLst>
              <a:ext uri="{FF2B5EF4-FFF2-40B4-BE49-F238E27FC236}">
                <a16:creationId xmlns:a16="http://schemas.microsoft.com/office/drawing/2014/main" id="{91FD0B46-1889-38A0-3878-52195E74412E}"/>
              </a:ext>
            </a:extLst>
          </p:cNvPr>
          <p:cNvSpPr/>
          <p:nvPr/>
        </p:nvSpPr>
        <p:spPr>
          <a:xfrm>
            <a:off x="4009389" y="911225"/>
            <a:ext cx="3168000" cy="8496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tIns="0" rIns="90000" bIns="0" rtlCol="0" anchor="t"/>
          <a:lstStyle/>
          <a:p>
            <a:r>
              <a:rPr kumimoji="1" lang="ja-JP" altLang="en-US" sz="1050">
                <a:solidFill>
                  <a:schemeClr val="tx1"/>
                </a:solidFill>
                <a:latin typeface="メイリオ" panose="020B0604030504040204" pitchFamily="50" charset="-128"/>
                <a:ea typeface="メイリオ" panose="020B0604030504040204" pitchFamily="50" charset="-128"/>
              </a:rPr>
              <a:t>　コントローラが</a:t>
            </a:r>
            <a:r>
              <a:rPr kumimoji="1" lang="en-US" altLang="ja-JP" sz="1050">
                <a:solidFill>
                  <a:schemeClr val="tx1"/>
                </a:solidFill>
                <a:latin typeface="メイリオ" panose="020B0604030504040204" pitchFamily="50" charset="-128"/>
                <a:ea typeface="メイリオ" panose="020B0604030504040204" pitchFamily="50" charset="-128"/>
              </a:rPr>
              <a:t>SRQ</a:t>
            </a:r>
            <a:r>
              <a:rPr kumimoji="1" lang="ja-JP" altLang="en-US" sz="1050">
                <a:solidFill>
                  <a:schemeClr val="tx1"/>
                </a:solidFill>
                <a:latin typeface="メイリオ" panose="020B0604030504040204" pitchFamily="50" charset="-128"/>
                <a:ea typeface="メイリオ" panose="020B0604030504040204" pitchFamily="50" charset="-128"/>
              </a:rPr>
              <a:t>に応答すると、サービスリクエスト識別サイクルに入ります。まず、</a:t>
            </a:r>
            <a:r>
              <a:rPr kumimoji="1" lang="en-US" altLang="ja-JP" sz="1050">
                <a:solidFill>
                  <a:schemeClr val="tx1"/>
                </a:solidFill>
                <a:latin typeface="メイリオ" panose="020B0604030504040204" pitchFamily="50" charset="-128"/>
                <a:ea typeface="メイリオ" panose="020B0604030504040204" pitchFamily="50" charset="-128"/>
              </a:rPr>
              <a:t>MRE</a:t>
            </a:r>
            <a:r>
              <a:rPr kumimoji="1" lang="ja-JP" altLang="en-US" sz="1050">
                <a:solidFill>
                  <a:schemeClr val="tx1"/>
                </a:solidFill>
                <a:latin typeface="メイリオ" panose="020B0604030504040204" pitchFamily="50" charset="-128"/>
                <a:ea typeface="メイリオ" panose="020B0604030504040204" pitchFamily="50" charset="-128"/>
              </a:rPr>
              <a:t>を</a:t>
            </a:r>
            <a:endParaRPr kumimoji="1" lang="en-US" altLang="ja-JP" sz="1050">
              <a:solidFill>
                <a:schemeClr val="tx1"/>
              </a:solidFill>
              <a:latin typeface="メイリオ" panose="020B0604030504040204" pitchFamily="50" charset="-128"/>
              <a:ea typeface="メイリオ" panose="020B0604030504040204" pitchFamily="50" charset="-128"/>
            </a:endParaRPr>
          </a:p>
          <a:p>
            <a:r>
              <a:rPr kumimoji="1" lang="ja-JP" altLang="en-US" sz="1050">
                <a:solidFill>
                  <a:schemeClr val="tx1"/>
                </a:solidFill>
                <a:latin typeface="メイリオ" panose="020B0604030504040204" pitchFamily="50" charset="-128"/>
                <a:ea typeface="メイリオ" panose="020B0604030504040204" pitchFamily="50" charset="-128"/>
              </a:rPr>
              <a:t>ローレベルに設定し、</a:t>
            </a:r>
            <a:r>
              <a:rPr kumimoji="1" lang="en-US" altLang="ja-JP" sz="1050">
                <a:solidFill>
                  <a:schemeClr val="tx1"/>
                </a:solidFill>
                <a:latin typeface="メイリオ" panose="020B0604030504040204" pitchFamily="50" charset="-128"/>
                <a:ea typeface="メイリオ" panose="020B0604030504040204" pitchFamily="50" charset="-128"/>
              </a:rPr>
              <a:t>identify-service-request</a:t>
            </a:r>
            <a:r>
              <a:rPr kumimoji="1" lang="ja-JP" altLang="en-US" sz="1050">
                <a:solidFill>
                  <a:schemeClr val="tx1"/>
                </a:solidFill>
                <a:latin typeface="メイリオ" panose="020B0604030504040204" pitchFamily="50" charset="-128"/>
                <a:ea typeface="メイリオ" panose="020B0604030504040204" pitchFamily="50" charset="-128"/>
              </a:rPr>
              <a:t>コマンドを送信します。すべてのデバイスがこのコマンドを受け入れ、</a:t>
            </a:r>
            <a:r>
              <a:rPr kumimoji="1" lang="en-US" altLang="ja-JP" sz="1050">
                <a:solidFill>
                  <a:schemeClr val="tx1"/>
                </a:solidFill>
                <a:latin typeface="メイリオ" panose="020B0604030504040204" pitchFamily="50" charset="-128"/>
                <a:ea typeface="メイリオ" panose="020B0604030504040204" pitchFamily="50" charset="-128"/>
              </a:rPr>
              <a:t>MRE</a:t>
            </a:r>
            <a:r>
              <a:rPr kumimoji="1" lang="ja-JP" altLang="en-US" sz="1050">
                <a:solidFill>
                  <a:schemeClr val="tx1"/>
                </a:solidFill>
                <a:latin typeface="メイリオ" panose="020B0604030504040204" pitchFamily="50" charset="-128"/>
                <a:ea typeface="メイリオ" panose="020B0604030504040204" pitchFamily="50" charset="-128"/>
              </a:rPr>
              <a:t>が再びハイになると（ハンドシェイクサイクルの後）、サービス要求があるデバイスはデータラインの</a:t>
            </a:r>
            <a:r>
              <a:rPr kumimoji="1" lang="en-US" altLang="ja-JP" sz="1050">
                <a:solidFill>
                  <a:schemeClr val="tx1"/>
                </a:solidFill>
                <a:latin typeface="メイリオ" panose="020B0604030504040204" pitchFamily="50" charset="-128"/>
                <a:ea typeface="メイリオ" panose="020B0604030504040204" pitchFamily="50" charset="-128"/>
              </a:rPr>
              <a:t>1</a:t>
            </a:r>
            <a:r>
              <a:rPr kumimoji="1" lang="ja-JP" altLang="en-US" sz="1050">
                <a:solidFill>
                  <a:schemeClr val="tx1"/>
                </a:solidFill>
                <a:latin typeface="メイリオ" panose="020B0604030504040204" pitchFamily="50" charset="-128"/>
                <a:ea typeface="メイリオ" panose="020B0604030504040204" pitchFamily="50" charset="-128"/>
              </a:rPr>
              <a:t>つをプルダウンします。同時に、デバイスは</a:t>
            </a:r>
            <a:r>
              <a:rPr kumimoji="1" lang="en-US" altLang="ja-JP" sz="1050">
                <a:solidFill>
                  <a:schemeClr val="tx1"/>
                </a:solidFill>
                <a:latin typeface="メイリオ" panose="020B0604030504040204" pitchFamily="50" charset="-128"/>
                <a:ea typeface="メイリオ" panose="020B0604030504040204" pitchFamily="50" charset="-128"/>
              </a:rPr>
              <a:t>RFD</a:t>
            </a:r>
            <a:r>
              <a:rPr kumimoji="1" lang="ja-JP" altLang="en-US" sz="1050">
                <a:solidFill>
                  <a:schemeClr val="tx1"/>
                </a:solidFill>
                <a:latin typeface="メイリオ" panose="020B0604030504040204" pitchFamily="50" charset="-128"/>
                <a:ea typeface="メイリオ" panose="020B0604030504040204" pitchFamily="50" charset="-128"/>
              </a:rPr>
              <a:t>ラインをハイにします。</a:t>
            </a:r>
            <a:r>
              <a:rPr kumimoji="1" lang="en-US" altLang="ja-JP" sz="1050">
                <a:solidFill>
                  <a:schemeClr val="tx1"/>
                </a:solidFill>
                <a:latin typeface="メイリオ" panose="020B0604030504040204" pitchFamily="50" charset="-128"/>
                <a:ea typeface="メイリオ" panose="020B0604030504040204" pitchFamily="50" charset="-128"/>
              </a:rPr>
              <a:t>RFD</a:t>
            </a:r>
            <a:r>
              <a:rPr kumimoji="1" lang="ja-JP" altLang="en-US" sz="1050">
                <a:solidFill>
                  <a:schemeClr val="tx1"/>
                </a:solidFill>
                <a:latin typeface="メイリオ" panose="020B0604030504040204" pitchFamily="50" charset="-128"/>
                <a:ea typeface="メイリオ" panose="020B0604030504040204" pitchFamily="50" charset="-128"/>
              </a:rPr>
              <a:t>がハイになると、コントローラはデータラインを読み取り、どのデバイスがサービスを要求したかを判断します。</a:t>
            </a:r>
          </a:p>
          <a:p>
            <a:endParaRPr kumimoji="1" lang="en-US" altLang="ja-JP" sz="1050" b="1">
              <a:solidFill>
                <a:schemeClr val="tx1"/>
              </a:solidFill>
              <a:latin typeface="メイリオ" panose="020B0604030504040204" pitchFamily="50" charset="-128"/>
              <a:ea typeface="メイリオ" panose="020B0604030504040204" pitchFamily="50" charset="-128"/>
            </a:endParaRPr>
          </a:p>
          <a:p>
            <a:r>
              <a:rPr kumimoji="1" lang="ja-JP" altLang="en-US" sz="1050" b="1">
                <a:solidFill>
                  <a:schemeClr val="tx1"/>
                </a:solidFill>
                <a:latin typeface="メイリオ" panose="020B0604030504040204" pitchFamily="50" charset="-128"/>
                <a:ea typeface="メイリオ" panose="020B0604030504040204" pitchFamily="50" charset="-128"/>
              </a:rPr>
              <a:t>リモート</a:t>
            </a:r>
            <a:r>
              <a:rPr kumimoji="1" lang="en-US" altLang="ja-JP" sz="1050" b="1">
                <a:solidFill>
                  <a:schemeClr val="tx1"/>
                </a:solidFill>
                <a:latin typeface="メイリオ" panose="020B0604030504040204" pitchFamily="50" charset="-128"/>
                <a:ea typeface="メイリオ" panose="020B0604030504040204" pitchFamily="50" charset="-128"/>
              </a:rPr>
              <a:t>/</a:t>
            </a:r>
            <a:r>
              <a:rPr kumimoji="1" lang="ja-JP" altLang="en-US" sz="1050" b="1">
                <a:solidFill>
                  <a:schemeClr val="tx1"/>
                </a:solidFill>
                <a:latin typeface="メイリオ" panose="020B0604030504040204" pitchFamily="50" charset="-128"/>
                <a:ea typeface="メイリオ" panose="020B0604030504040204" pitchFamily="50" charset="-128"/>
              </a:rPr>
              <a:t>ローカル </a:t>
            </a:r>
            <a:endParaRPr kumimoji="1" lang="en-US" altLang="ja-JP" sz="1050" b="1">
              <a:solidFill>
                <a:schemeClr val="tx1"/>
              </a:solidFill>
              <a:latin typeface="メイリオ" panose="020B0604030504040204" pitchFamily="50" charset="-128"/>
              <a:ea typeface="メイリオ" panose="020B0604030504040204" pitchFamily="50" charset="-128"/>
            </a:endParaRPr>
          </a:p>
          <a:p>
            <a:r>
              <a:rPr kumimoji="1" lang="ja-JP" altLang="en-US" sz="1050">
                <a:solidFill>
                  <a:schemeClr val="tx1"/>
                </a:solidFill>
                <a:latin typeface="メイリオ" panose="020B0604030504040204" pitchFamily="50" charset="-128"/>
                <a:ea typeface="メイリオ" panose="020B0604030504040204" pitchFamily="50" charset="-128"/>
              </a:rPr>
              <a:t> バスにはもう一つ制御線がある： リモート・イネーブル（</a:t>
            </a:r>
            <a:r>
              <a:rPr kumimoji="1" lang="en-US" altLang="ja-JP" sz="1050">
                <a:solidFill>
                  <a:schemeClr val="tx1"/>
                </a:solidFill>
                <a:latin typeface="メイリオ" panose="020B0604030504040204" pitchFamily="50" charset="-128"/>
                <a:ea typeface="メイリオ" panose="020B0604030504040204" pitchFamily="50" charset="-128"/>
              </a:rPr>
              <a:t>REN</a:t>
            </a:r>
            <a:r>
              <a:rPr kumimoji="1" lang="ja-JP" altLang="en-US" sz="1050">
                <a:solidFill>
                  <a:schemeClr val="tx1"/>
                </a:solidFill>
                <a:latin typeface="メイリオ" panose="020B0604030504040204" pitchFamily="50" charset="-128"/>
                <a:ea typeface="メイリオ" panose="020B0604030504040204" pitchFamily="50" charset="-128"/>
              </a:rPr>
              <a:t>）です。このラインが</a:t>
            </a:r>
            <a:r>
              <a:rPr kumimoji="1" lang="en-US" altLang="ja-JP" sz="1050">
                <a:solidFill>
                  <a:schemeClr val="tx1"/>
                </a:solidFill>
                <a:latin typeface="メイリオ" panose="020B0604030504040204" pitchFamily="50" charset="-128"/>
                <a:ea typeface="メイリオ" panose="020B0604030504040204" pitchFamily="50" charset="-128"/>
              </a:rPr>
              <a:t>Low</a:t>
            </a:r>
            <a:r>
              <a:rPr kumimoji="1" lang="ja-JP" altLang="en-US" sz="1050">
                <a:solidFill>
                  <a:schemeClr val="tx1"/>
                </a:solidFill>
                <a:latin typeface="メイリオ" panose="020B0604030504040204" pitchFamily="50" charset="-128"/>
                <a:ea typeface="メイリオ" panose="020B0604030504040204" pitchFamily="50" charset="-128"/>
              </a:rPr>
              <a:t>になると、各機器の機能の制御がフロントパネルのコントロールからインタフェースバスに移されます。このラインはシステムコントローラによってのみローレベルにすることができ、 オペレータは中央からすべての機器をリモートコントロールに切り替えることが できます。  システム・コントローラは、ユニバーサル・コマンドの</a:t>
            </a:r>
            <a:r>
              <a:rPr kumimoji="1" lang="en-US" altLang="ja-JP" sz="1050">
                <a:solidFill>
                  <a:schemeClr val="tx1"/>
                </a:solidFill>
                <a:latin typeface="メイリオ" panose="020B0604030504040204" pitchFamily="50" charset="-128"/>
                <a:ea typeface="メイリオ" panose="020B0604030504040204" pitchFamily="50" charset="-128"/>
              </a:rPr>
              <a:t>1</a:t>
            </a:r>
            <a:r>
              <a:rPr kumimoji="1" lang="ja-JP" altLang="en-US" sz="1050">
                <a:solidFill>
                  <a:schemeClr val="tx1"/>
                </a:solidFill>
                <a:latin typeface="メイリオ" panose="020B0604030504040204" pitchFamily="50" charset="-128"/>
                <a:ea typeface="メイリオ" panose="020B0604030504040204" pitchFamily="50" charset="-128"/>
              </a:rPr>
              <a:t>つであるスイッチ・ツー・リモート・コードを送信することで、計器をバス制御に切り替えることもできます。この配置では、フロントパネルの押しボタンが装備されていれば、その機器にローカル制御を回復させることができ、オペレータはいつでも制御を引き継ぐことができます。コントローラは、スイッチ・ロ・ローカル・コードですべての装置をローカル制御に戻すことができます。</a:t>
            </a:r>
            <a:endParaRPr kumimoji="1" lang="en-US" altLang="ja-JP" sz="1050">
              <a:solidFill>
                <a:schemeClr val="tx1"/>
              </a:solidFill>
              <a:latin typeface="メイリオ" panose="020B0604030504040204" pitchFamily="50" charset="-128"/>
              <a:ea typeface="メイリオ" panose="020B0604030504040204" pitchFamily="50" charset="-128"/>
            </a:endParaRPr>
          </a:p>
          <a:p>
            <a:endParaRPr lang="en-US" altLang="ja-JP" sz="1050">
              <a:solidFill>
                <a:schemeClr val="tx1"/>
              </a:solidFill>
              <a:latin typeface="メイリオ" panose="020B0604030504040204" pitchFamily="50" charset="-128"/>
              <a:ea typeface="メイリオ" panose="020B0604030504040204" pitchFamily="50" charset="-128"/>
            </a:endParaRPr>
          </a:p>
          <a:p>
            <a:r>
              <a:rPr lang="ja-JP" altLang="en-US" sz="1050" b="1">
                <a:solidFill>
                  <a:schemeClr val="tx1"/>
                </a:solidFill>
                <a:latin typeface="メイリオ" panose="020B0604030504040204" pitchFamily="50" charset="-128"/>
                <a:ea typeface="メイリオ" panose="020B0604030504040204" pitchFamily="50" charset="-128"/>
              </a:rPr>
              <a:t>望ましいコードとフォーマット</a:t>
            </a:r>
          </a:p>
          <a:p>
            <a:r>
              <a:rPr lang="ja-JP" altLang="en-US" sz="1050">
                <a:solidFill>
                  <a:schemeClr val="tx1"/>
                </a:solidFill>
                <a:latin typeface="メイリオ" panose="020B0604030504040204" pitchFamily="50" charset="-128"/>
                <a:ea typeface="メイリオ" panose="020B0604030504040204" pitchFamily="50" charset="-128"/>
              </a:rPr>
              <a:t>  </a:t>
            </a:r>
            <a:r>
              <a:rPr lang="en-US" altLang="ja-JP" sz="1050">
                <a:solidFill>
                  <a:schemeClr val="tx1"/>
                </a:solidFill>
                <a:latin typeface="メイリオ" panose="020B0604030504040204" pitchFamily="50" charset="-128"/>
                <a:ea typeface="メイリオ" panose="020B0604030504040204" pitchFamily="50" charset="-128"/>
              </a:rPr>
              <a:t>MRE</a:t>
            </a:r>
            <a:r>
              <a:rPr lang="ja-JP" altLang="en-US" sz="1050">
                <a:solidFill>
                  <a:schemeClr val="tx1"/>
                </a:solidFill>
                <a:latin typeface="メイリオ" panose="020B0604030504040204" pitchFamily="50" charset="-128"/>
                <a:ea typeface="メイリオ" panose="020B0604030504040204" pitchFamily="50" charset="-128"/>
              </a:rPr>
              <a:t>が</a:t>
            </a:r>
            <a:r>
              <a:rPr lang="en-US" altLang="ja-JP" sz="1050">
                <a:solidFill>
                  <a:schemeClr val="tx1"/>
                </a:solidFill>
                <a:latin typeface="メイリオ" panose="020B0604030504040204" pitchFamily="50" charset="-128"/>
                <a:ea typeface="メイリオ" panose="020B0604030504040204" pitchFamily="50" charset="-128"/>
              </a:rPr>
              <a:t>High</a:t>
            </a:r>
            <a:r>
              <a:rPr lang="ja-JP" altLang="en-US" sz="1050">
                <a:solidFill>
                  <a:schemeClr val="tx1"/>
                </a:solidFill>
                <a:latin typeface="メイリオ" panose="020B0604030504040204" pitchFamily="50" charset="-128"/>
                <a:ea typeface="メイリオ" panose="020B0604030504040204" pitchFamily="50" charset="-128"/>
              </a:rPr>
              <a:t>の時、データ線には</a:t>
            </a:r>
            <a:r>
              <a:rPr lang="en-US" altLang="ja-JP" sz="1050">
                <a:solidFill>
                  <a:schemeClr val="tx1"/>
                </a:solidFill>
                <a:latin typeface="メイリオ" panose="020B0604030504040204" pitchFamily="50" charset="-128"/>
                <a:ea typeface="メイリオ" panose="020B0604030504040204" pitchFamily="50" charset="-128"/>
              </a:rPr>
              <a:t>8</a:t>
            </a:r>
            <a:r>
              <a:rPr lang="ja-JP" altLang="en-US" sz="1050">
                <a:solidFill>
                  <a:schemeClr val="tx1"/>
                </a:solidFill>
                <a:latin typeface="メイリオ" panose="020B0604030504040204" pitchFamily="50" charset="-128"/>
                <a:ea typeface="メイリオ" panose="020B0604030504040204" pitchFamily="50" charset="-128"/>
              </a:rPr>
              <a:t>ビット以下のどのコードでも使用できるが、</a:t>
            </a:r>
            <a:r>
              <a:rPr lang="en-US" altLang="ja-JP" sz="1050">
                <a:solidFill>
                  <a:schemeClr val="tx1"/>
                </a:solidFill>
                <a:latin typeface="メイリオ" panose="020B0604030504040204" pitchFamily="50" charset="-128"/>
                <a:ea typeface="メイリオ" panose="020B0604030504040204" pitchFamily="50" charset="-128"/>
              </a:rPr>
              <a:t>10</a:t>
            </a:r>
            <a:r>
              <a:rPr lang="ja-JP" altLang="en-US" sz="1050">
                <a:solidFill>
                  <a:schemeClr val="tx1"/>
                </a:solidFill>
                <a:latin typeface="メイリオ" panose="020B0604030504040204" pitchFamily="50" charset="-128"/>
                <a:ea typeface="メイリオ" panose="020B0604030504040204" pitchFamily="50" charset="-128"/>
              </a:rPr>
              <a:t>進数を入出力するデバイスは電卓やコンピュータと互換性のある方法で入出力することが非常に望ましい。また、共通のコードを使用することで、コード変換の必要性を最小限に抑えることができる。</a:t>
            </a:r>
          </a:p>
          <a:p>
            <a:r>
              <a:rPr lang="ja-JP" altLang="en-US" sz="1050">
                <a:solidFill>
                  <a:schemeClr val="tx1"/>
                </a:solidFill>
                <a:latin typeface="メイリオ" panose="020B0604030504040204" pitchFamily="50" charset="-128"/>
                <a:ea typeface="メイリオ" panose="020B0604030504040204" pitchFamily="50" charset="-128"/>
              </a:rPr>
              <a:t>  非標準的なコードやフォーマットで発生する問題の一例として、新しいインタフェースシステムで使用するために設計された初期の計器がある。内部ロジックを単純化するために、この計器は基点に通常のピリオド</a:t>
            </a:r>
            <a:r>
              <a:rPr lang="en-US" altLang="ja-JP" sz="1050">
                <a:solidFill>
                  <a:schemeClr val="tx1"/>
                </a:solidFill>
                <a:latin typeface="メイリオ" panose="020B0604030504040204" pitchFamily="50" charset="-128"/>
                <a:ea typeface="メイリオ" panose="020B0604030504040204" pitchFamily="50" charset="-128"/>
              </a:rPr>
              <a:t>(.)</a:t>
            </a:r>
            <a:r>
              <a:rPr lang="ja-JP" altLang="en-US" sz="1050">
                <a:solidFill>
                  <a:schemeClr val="tx1"/>
                </a:solidFill>
                <a:latin typeface="メイリオ" panose="020B0604030504040204" pitchFamily="50" charset="-128"/>
                <a:ea typeface="メイリオ" panose="020B0604030504040204" pitchFamily="50" charset="-128"/>
              </a:rPr>
              <a:t>の代わりに</a:t>
            </a:r>
            <a:r>
              <a:rPr lang="en-US" altLang="ja-JP" sz="1050">
                <a:solidFill>
                  <a:schemeClr val="tx1"/>
                </a:solidFill>
                <a:latin typeface="メイリオ" panose="020B0604030504040204" pitchFamily="50" charset="-128"/>
                <a:ea typeface="メイリオ" panose="020B0604030504040204" pitchFamily="50" charset="-128"/>
              </a:rPr>
              <a:t>ASCII</a:t>
            </a:r>
            <a:r>
              <a:rPr lang="ja-JP" altLang="en-US" sz="1050">
                <a:solidFill>
                  <a:schemeClr val="tx1"/>
                </a:solidFill>
                <a:latin typeface="メイリオ" panose="020B0604030504040204" pitchFamily="50" charset="-128"/>
                <a:ea typeface="メイリオ" panose="020B0604030504040204" pitchFamily="50" charset="-128"/>
              </a:rPr>
              <a:t>のコロン</a:t>
            </a:r>
            <a:r>
              <a:rPr lang="en-US" altLang="ja-JP" sz="1050">
                <a:solidFill>
                  <a:schemeClr val="tx1"/>
                </a:solidFill>
                <a:latin typeface="メイリオ" panose="020B0604030504040204" pitchFamily="50" charset="-128"/>
                <a:ea typeface="メイリオ" panose="020B0604030504040204" pitchFamily="50" charset="-128"/>
              </a:rPr>
              <a:t>(:)</a:t>
            </a:r>
            <a:r>
              <a:rPr lang="ja-JP" altLang="en-US" sz="1050">
                <a:solidFill>
                  <a:schemeClr val="tx1"/>
                </a:solidFill>
                <a:latin typeface="メイリオ" panose="020B0604030504040204" pitchFamily="50" charset="-128"/>
                <a:ea typeface="メイリオ" panose="020B0604030504040204" pitchFamily="50" charset="-128"/>
              </a:rPr>
              <a:t>を使っていた。その後、電卓が</a:t>
            </a:r>
            <a:r>
              <a:rPr lang="en-US" altLang="ja-JP" sz="1050">
                <a:solidFill>
                  <a:schemeClr val="tx1"/>
                </a:solidFill>
                <a:latin typeface="メイリオ" panose="020B0604030504040204" pitchFamily="50" charset="-128"/>
                <a:ea typeface="メイリオ" panose="020B0604030504040204" pitchFamily="50" charset="-128"/>
              </a:rPr>
              <a:t>&lt;12:62&gt;</a:t>
            </a:r>
            <a:r>
              <a:rPr lang="ja-JP" altLang="en-US" sz="1050">
                <a:solidFill>
                  <a:schemeClr val="tx1"/>
                </a:solidFill>
                <a:latin typeface="メイリオ" panose="020B0604030504040204" pitchFamily="50" charset="-128"/>
                <a:ea typeface="メイリオ" panose="020B0604030504040204" pitchFamily="50" charset="-128"/>
              </a:rPr>
              <a:t>のような文字列を出力するには、数値を整数部と</a:t>
            </a:r>
            <a:r>
              <a:rPr lang="en-US" altLang="ja-JP" sz="1050">
                <a:solidFill>
                  <a:schemeClr val="tx1"/>
                </a:solidFill>
                <a:latin typeface="メイリオ" panose="020B0604030504040204" pitchFamily="50" charset="-128"/>
                <a:ea typeface="メイリオ" panose="020B0604030504040204" pitchFamily="50" charset="-128"/>
              </a:rPr>
              <a:t>2</a:t>
            </a:r>
            <a:r>
              <a:rPr lang="ja-JP" altLang="en-US" sz="1050">
                <a:solidFill>
                  <a:schemeClr val="tx1"/>
                </a:solidFill>
                <a:latin typeface="メイリオ" panose="020B0604030504040204" pitchFamily="50" charset="-128"/>
                <a:ea typeface="メイリオ" panose="020B0604030504040204" pitchFamily="50" charset="-128"/>
              </a:rPr>
              <a:t>桁に分割して出力しなければならず、プログラミング時間が長くなることがわかった。現在では、基数点としてピリオドを受け入れるように修正されている。</a:t>
            </a:r>
          </a:p>
          <a:p>
            <a:r>
              <a:rPr lang="ja-JP" altLang="en-US" sz="1050">
                <a:solidFill>
                  <a:schemeClr val="tx1"/>
                </a:solidFill>
                <a:latin typeface="メイリオ" panose="020B0604030504040204" pitchFamily="50" charset="-128"/>
                <a:ea typeface="メイリオ" panose="020B0604030504040204" pitchFamily="50" charset="-128"/>
              </a:rPr>
              <a:t>　コンピュータや電卓の標準ソフトウェアで簡単に生成・理解できるコードセットは「印刷</a:t>
            </a:r>
            <a:r>
              <a:rPr lang="en-US" altLang="ja-JP" sz="1050">
                <a:solidFill>
                  <a:schemeClr val="tx1"/>
                </a:solidFill>
                <a:latin typeface="メイリオ" panose="020B0604030504040204" pitchFamily="50" charset="-128"/>
                <a:ea typeface="メイリオ" panose="020B0604030504040204" pitchFamily="50" charset="-128"/>
              </a:rPr>
              <a:t>ASCII</a:t>
            </a:r>
            <a:r>
              <a:rPr lang="ja-JP" altLang="en-US" sz="1050">
                <a:solidFill>
                  <a:schemeClr val="tx1"/>
                </a:solidFill>
                <a:latin typeface="メイリオ" panose="020B0604030504040204" pitchFamily="50" charset="-128"/>
                <a:ea typeface="メイリオ" panose="020B0604030504040204" pitchFamily="50" charset="-128"/>
              </a:rPr>
              <a:t>」であり、</a:t>
            </a:r>
            <a:r>
              <a:rPr lang="en-US" altLang="ja-JP" sz="1050">
                <a:solidFill>
                  <a:schemeClr val="tx1"/>
                </a:solidFill>
                <a:latin typeface="メイリオ" panose="020B0604030504040204" pitchFamily="50" charset="-128"/>
                <a:ea typeface="メイリオ" panose="020B0604030504040204" pitchFamily="50" charset="-128"/>
              </a:rPr>
              <a:t>7</a:t>
            </a:r>
            <a:r>
              <a:rPr lang="ja-JP" altLang="en-US" sz="1050">
                <a:solidFill>
                  <a:schemeClr val="tx1"/>
                </a:solidFill>
                <a:latin typeface="メイリオ" panose="020B0604030504040204" pitchFamily="50" charset="-128"/>
                <a:ea typeface="メイリオ" panose="020B0604030504040204" pitchFamily="50" charset="-128"/>
              </a:rPr>
              <a:t>ビットで使用可能な</a:t>
            </a:r>
            <a:r>
              <a:rPr lang="en-US" altLang="ja-JP" sz="1050">
                <a:solidFill>
                  <a:schemeClr val="tx1"/>
                </a:solidFill>
                <a:latin typeface="メイリオ" panose="020B0604030504040204" pitchFamily="50" charset="-128"/>
                <a:ea typeface="メイリオ" panose="020B0604030504040204" pitchFamily="50" charset="-128"/>
              </a:rPr>
              <a:t>128</a:t>
            </a:r>
            <a:r>
              <a:rPr lang="ja-JP" altLang="en-US" sz="1050">
                <a:solidFill>
                  <a:schemeClr val="tx1"/>
                </a:solidFill>
                <a:latin typeface="メイリオ" panose="020B0604030504040204" pitchFamily="50" charset="-128"/>
                <a:ea typeface="メイリオ" panose="020B0604030504040204" pitchFamily="50" charset="-128"/>
              </a:rPr>
              <a:t>ワード</a:t>
            </a:r>
            <a:endParaRPr lang="en-US" altLang="ja-JP" sz="1050">
              <a:solidFill>
                <a:schemeClr val="tx1"/>
              </a:solidFill>
              <a:latin typeface="メイリオ" panose="020B0604030504040204" pitchFamily="50" charset="-128"/>
              <a:ea typeface="メイリオ" panose="020B0604030504040204" pitchFamily="50" charset="-128"/>
            </a:endParaRPr>
          </a:p>
          <a:p>
            <a:r>
              <a:rPr lang="ja-JP" altLang="en-US" sz="1050">
                <a:solidFill>
                  <a:schemeClr val="tx1"/>
                </a:solidFill>
                <a:latin typeface="メイリオ" panose="020B0604030504040204" pitchFamily="50" charset="-128"/>
                <a:ea typeface="メイリオ" panose="020B0604030504040204" pitchFamily="50" charset="-128"/>
              </a:rPr>
              <a:t>のうち</a:t>
            </a:r>
            <a:r>
              <a:rPr lang="en-US" altLang="ja-JP" sz="1050">
                <a:solidFill>
                  <a:schemeClr val="tx1"/>
                </a:solidFill>
                <a:latin typeface="メイリオ" panose="020B0604030504040204" pitchFamily="50" charset="-128"/>
                <a:ea typeface="メイリオ" panose="020B0604030504040204" pitchFamily="50" charset="-128"/>
              </a:rPr>
              <a:t>64</a:t>
            </a:r>
            <a:r>
              <a:rPr lang="ja-JP" altLang="en-US" sz="1050">
                <a:solidFill>
                  <a:schemeClr val="tx1"/>
                </a:solidFill>
                <a:latin typeface="メイリオ" panose="020B0604030504040204" pitchFamily="50" charset="-128"/>
                <a:ea typeface="メイリオ" panose="020B0604030504040204" pitchFamily="50" charset="-128"/>
              </a:rPr>
              <a:t>文字がテレタイプで使用されるもので</a:t>
            </a:r>
          </a:p>
        </p:txBody>
      </p:sp>
      <p:sp>
        <p:nvSpPr>
          <p:cNvPr id="8" name="object 3">
            <a:extLst>
              <a:ext uri="{FF2B5EF4-FFF2-40B4-BE49-F238E27FC236}">
                <a16:creationId xmlns:a16="http://schemas.microsoft.com/office/drawing/2014/main" id="{379073E3-D08D-230A-BD16-6B8AE739BBB2}"/>
              </a:ext>
            </a:extLst>
          </p:cNvPr>
          <p:cNvSpPr txBox="1"/>
          <p:nvPr/>
        </p:nvSpPr>
        <p:spPr>
          <a:xfrm>
            <a:off x="781050" y="9606425"/>
            <a:ext cx="6395982" cy="144000"/>
          </a:xfrm>
          <a:prstGeom prst="rect">
            <a:avLst/>
          </a:prstGeom>
          <a:solidFill>
            <a:schemeClr val="bg1"/>
          </a:solidFill>
        </p:spPr>
        <p:txBody>
          <a:bodyPr vert="horz" wrap="none" lIns="0" tIns="0" rIns="0" bIns="0" rtlCol="0" anchor="b">
            <a:noAutofit/>
          </a:bodyPr>
          <a:lstStyle/>
          <a:p>
            <a:pPr marL="12700">
              <a:lnSpc>
                <a:spcPts val="805"/>
              </a:lnSpc>
            </a:pPr>
            <a:r>
              <a:rPr lang="en-US" sz="500">
                <a:latin typeface="Arial"/>
                <a:cs typeface="Arial"/>
              </a:rPr>
              <a:t> .                                                                                                                                                                             </a:t>
            </a:r>
            <a:r>
              <a:rPr lang="en-US" sz="900">
                <a:latin typeface="Arial"/>
                <a:cs typeface="Arial"/>
              </a:rPr>
              <a:t>6</a:t>
            </a:r>
            <a:r>
              <a:rPr lang="en-US" sz="500">
                <a:latin typeface="Arial"/>
                <a:cs typeface="Arial"/>
              </a:rPr>
              <a:t>                                                                                                           </a:t>
            </a:r>
            <a:endParaRPr lang="en-US" altLang="ja-JP" sz="500">
              <a:latin typeface="Arial"/>
              <a:cs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object 2">
            <a:extLst>
              <a:ext uri="{FF2B5EF4-FFF2-40B4-BE49-F238E27FC236}">
                <a16:creationId xmlns:a16="http://schemas.microsoft.com/office/drawing/2014/main" id="{A43EAA5D-87B1-6121-72E9-D62668C10ACB}"/>
              </a:ext>
            </a:extLst>
          </p:cNvPr>
          <p:cNvSpPr/>
          <p:nvPr/>
        </p:nvSpPr>
        <p:spPr>
          <a:xfrm>
            <a:off x="8056627" y="-3175"/>
            <a:ext cx="7735823" cy="10046207"/>
          </a:xfrm>
          <a:prstGeom prst="rect">
            <a:avLst/>
          </a:prstGeom>
          <a:blipFill>
            <a:blip r:embed="rId2" cstate="print"/>
            <a:stretch>
              <a:fillRect/>
            </a:stretch>
          </a:blipFill>
        </p:spPr>
        <p:txBody>
          <a:bodyPr wrap="square" lIns="0" tIns="0" rIns="0" bIns="0" rtlCol="0"/>
          <a:lstStyle/>
          <a:p>
            <a:endParaRPr/>
          </a:p>
        </p:txBody>
      </p:sp>
      <p:pic>
        <p:nvPicPr>
          <p:cNvPr id="4" name="Picture 416">
            <a:extLst>
              <a:ext uri="{FF2B5EF4-FFF2-40B4-BE49-F238E27FC236}">
                <a16:creationId xmlns:a16="http://schemas.microsoft.com/office/drawing/2014/main" id="{A0EC05F7-0D99-E2DC-E29B-6258E1D7B9B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001247" y="1063625"/>
            <a:ext cx="3084830" cy="199961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 name="Picture 417">
            <a:extLst>
              <a:ext uri="{FF2B5EF4-FFF2-40B4-BE49-F238E27FC236}">
                <a16:creationId xmlns:a16="http://schemas.microsoft.com/office/drawing/2014/main" id="{8FE84721-700C-C08E-8495-DCEABED7E8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013947" y="5038090"/>
            <a:ext cx="3072130" cy="212153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66D2DE7A-BDA7-E46E-F075-193A339E293B}"/>
              </a:ext>
            </a:extLst>
          </p:cNvPr>
          <p:cNvSpPr/>
          <p:nvPr/>
        </p:nvSpPr>
        <p:spPr>
          <a:xfrm>
            <a:off x="8698050" y="968375"/>
            <a:ext cx="3168000" cy="572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050">
                <a:solidFill>
                  <a:schemeClr val="tx1"/>
                </a:solidFill>
                <a:latin typeface="Times New Roman" panose="02020603050405020304" pitchFamily="18" charset="0"/>
                <a:cs typeface="Times New Roman" panose="02020603050405020304" pitchFamily="18" charset="0"/>
              </a:rPr>
              <a:t>interface system use this code. hence the reference to the bus as ASCII-compatible.</a:t>
            </a:r>
          </a:p>
          <a:p>
            <a:endParaRPr kumimoji="1" lang="en-US" altLang="ja-JP" sz="1050">
              <a:solidFill>
                <a:schemeClr val="tx1"/>
              </a:solidFill>
              <a:latin typeface="Times New Roman" panose="02020603050405020304" pitchFamily="18" charset="0"/>
              <a:cs typeface="Times New Roman" panose="02020603050405020304" pitchFamily="18" charset="0"/>
            </a:endParaRPr>
          </a:p>
          <a:p>
            <a:r>
              <a:rPr kumimoji="1" lang="en-US" altLang="ja-JP" sz="1050" b="1">
                <a:solidFill>
                  <a:schemeClr val="tx1"/>
                </a:solidFill>
                <a:latin typeface="Arial" panose="020B0604020202020204" pitchFamily="34" charset="0"/>
                <a:cs typeface="Arial" panose="020B0604020202020204" pitchFamily="34" charset="0"/>
              </a:rPr>
              <a:t>Hardware</a:t>
            </a:r>
          </a:p>
          <a:p>
            <a:r>
              <a:rPr kumimoji="1" lang="en-US" altLang="ja-JP" sz="1050">
                <a:solidFill>
                  <a:schemeClr val="tx1"/>
                </a:solidFill>
                <a:latin typeface="Times New Roman" panose="02020603050405020304" pitchFamily="18" charset="0"/>
                <a:cs typeface="Times New Roman" panose="02020603050405020304" pitchFamily="18" charset="0"/>
              </a:rPr>
              <a:t>  Driver and receiver circuits connected to the bus operate at typical TTL voltage levels (high state greater than 2.4 V and low stale less than 0.4 V). Driver circuits are typically open-collector NPN transistors capable of sinking more than 48 mA. Tri-state drivers may be used on the data input/output lines where high data rates are desired. Receiver circuits are standard TTL gates.</a:t>
            </a:r>
          </a:p>
          <a:p>
            <a:r>
              <a:rPr kumimoji="1" lang="en-US" altLang="ja-JP" sz="1050">
                <a:solidFill>
                  <a:schemeClr val="tx1"/>
                </a:solidFill>
                <a:latin typeface="Times New Roman" panose="02020603050405020304" pitchFamily="18" charset="0"/>
                <a:cs typeface="Times New Roman" panose="02020603050405020304" pitchFamily="18" charset="0"/>
              </a:rPr>
              <a:t>  A 24-pin connector accommodates all lines. using single conductors for data input/output lines,</a:t>
            </a:r>
          </a:p>
          <a:p>
            <a:r>
              <a:rPr kumimoji="1" lang="en-US" altLang="ja-JP" sz="1050">
                <a:solidFill>
                  <a:schemeClr val="tx1"/>
                </a:solidFill>
                <a:latin typeface="Times New Roman" panose="02020603050405020304" pitchFamily="18" charset="0"/>
                <a:cs typeface="Times New Roman" panose="02020603050405020304" pitchFamily="18" charset="0"/>
              </a:rPr>
              <a:t>twisted pairs for control lines, and a single shield surrounding all lines.</a:t>
            </a:r>
          </a:p>
          <a:p>
            <a:endParaRPr kumimoji="1" lang="en-US" altLang="ja-JP" sz="1050">
              <a:solidFill>
                <a:schemeClr val="tx1"/>
              </a:solidFill>
              <a:latin typeface="Times New Roman" panose="02020603050405020304" pitchFamily="18" charset="0"/>
              <a:cs typeface="Times New Roman" panose="02020603050405020304" pitchFamily="18" charset="0"/>
            </a:endParaRPr>
          </a:p>
          <a:p>
            <a:r>
              <a:rPr kumimoji="1" lang="en-US" altLang="ja-JP" sz="1050" b="1">
                <a:solidFill>
                  <a:schemeClr val="tx1"/>
                </a:solidFill>
                <a:latin typeface="Arial" panose="020B0604020202020204" pitchFamily="34" charset="0"/>
                <a:cs typeface="Arial" panose="020B0604020202020204" pitchFamily="34" charset="0"/>
              </a:rPr>
              <a:t>Interface System Summary</a:t>
            </a:r>
          </a:p>
          <a:p>
            <a:r>
              <a:rPr kumimoji="1" lang="en-US" altLang="ja-JP" sz="1050">
                <a:solidFill>
                  <a:schemeClr val="tx1"/>
                </a:solidFill>
                <a:latin typeface="Times New Roman" panose="02020603050405020304" pitchFamily="18" charset="0"/>
                <a:cs typeface="Times New Roman" panose="02020603050405020304" pitchFamily="18" charset="0"/>
              </a:rPr>
              <a:t>Number of Devices:</a:t>
            </a:r>
          </a:p>
          <a:p>
            <a:r>
              <a:rPr kumimoji="1" lang="en-US" altLang="ja-JP" sz="1050">
                <a:solidFill>
                  <a:schemeClr val="tx1"/>
                </a:solidFill>
                <a:latin typeface="Times New Roman" panose="02020603050405020304" pitchFamily="18" charset="0"/>
                <a:cs typeface="Times New Roman" panose="02020603050405020304" pitchFamily="18" charset="0"/>
              </a:rPr>
              <a:t>     15 per system maximum</a:t>
            </a:r>
          </a:p>
          <a:p>
            <a:r>
              <a:rPr kumimoji="1" lang="en-US" altLang="ja-JP" sz="1050">
                <a:solidFill>
                  <a:schemeClr val="tx1"/>
                </a:solidFill>
                <a:latin typeface="Times New Roman" panose="02020603050405020304" pitchFamily="18" charset="0"/>
                <a:cs typeface="Times New Roman" panose="02020603050405020304" pitchFamily="18" charset="0"/>
              </a:rPr>
              <a:t>Signal Lines:</a:t>
            </a:r>
          </a:p>
          <a:p>
            <a:r>
              <a:rPr kumimoji="1" lang="en-US" altLang="ja-JP" sz="1050">
                <a:solidFill>
                  <a:schemeClr val="tx1"/>
                </a:solidFill>
                <a:latin typeface="Times New Roman" panose="02020603050405020304" pitchFamily="18" charset="0"/>
                <a:cs typeface="Times New Roman" panose="02020603050405020304" pitchFamily="18" charset="0"/>
              </a:rPr>
              <a:t>     15 assigned (8 data. 7 control)</a:t>
            </a:r>
          </a:p>
          <a:p>
            <a:r>
              <a:rPr kumimoji="1" lang="en-US" altLang="ja-JP" sz="1050">
                <a:solidFill>
                  <a:schemeClr val="tx1"/>
                </a:solidFill>
                <a:latin typeface="Times New Roman" panose="02020603050405020304" pitchFamily="18" charset="0"/>
                <a:cs typeface="Times New Roman" panose="02020603050405020304" pitchFamily="18" charset="0"/>
              </a:rPr>
              <a:t>Data Rate:</a:t>
            </a:r>
          </a:p>
          <a:p>
            <a:r>
              <a:rPr kumimoji="1" lang="en-US" altLang="ja-JP" sz="1050">
                <a:solidFill>
                  <a:schemeClr val="tx1"/>
                </a:solidFill>
                <a:latin typeface="Times New Roman" panose="02020603050405020304" pitchFamily="18" charset="0"/>
                <a:cs typeface="Times New Roman" panose="02020603050405020304" pitchFamily="18" charset="0"/>
              </a:rPr>
              <a:t>     1 Megabyte per second maximum</a:t>
            </a:r>
          </a:p>
          <a:p>
            <a:r>
              <a:rPr kumimoji="1" lang="en-US" altLang="ja-JP" sz="1050">
                <a:solidFill>
                  <a:schemeClr val="tx1"/>
                </a:solidFill>
                <a:latin typeface="Times New Roman" panose="02020603050405020304" pitchFamily="18" charset="0"/>
                <a:cs typeface="Times New Roman" panose="02020603050405020304" pitchFamily="18" charset="0"/>
              </a:rPr>
              <a:t>Data Transfer:</a:t>
            </a:r>
          </a:p>
          <a:p>
            <a:r>
              <a:rPr kumimoji="1" lang="en-US" altLang="ja-JP" sz="1050">
                <a:solidFill>
                  <a:schemeClr val="tx1"/>
                </a:solidFill>
                <a:latin typeface="Times New Roman" panose="02020603050405020304" pitchFamily="18" charset="0"/>
                <a:cs typeface="Times New Roman" panose="02020603050405020304" pitchFamily="18" charset="0"/>
              </a:rPr>
              <a:t>     Byte serial. bidirectional using interlocked handshake technique</a:t>
            </a:r>
          </a:p>
          <a:p>
            <a:r>
              <a:rPr kumimoji="1" lang="en-US" altLang="ja-JP" sz="1050">
                <a:solidFill>
                  <a:schemeClr val="tx1"/>
                </a:solidFill>
                <a:latin typeface="Times New Roman" panose="02020603050405020304" pitchFamily="18" charset="0"/>
                <a:cs typeface="Times New Roman" panose="02020603050405020304" pitchFamily="18" charset="0"/>
              </a:rPr>
              <a:t>Transmission Path:</a:t>
            </a:r>
          </a:p>
          <a:p>
            <a:r>
              <a:rPr kumimoji="1" lang="en-US" altLang="ja-JP" sz="1050">
                <a:solidFill>
                  <a:schemeClr val="tx1"/>
                </a:solidFill>
                <a:latin typeface="Times New Roman" panose="02020603050405020304" pitchFamily="18" charset="0"/>
                <a:cs typeface="Times New Roman" panose="02020603050405020304" pitchFamily="18" charset="0"/>
              </a:rPr>
              <a:t>     50 feet total accumulated cable length maximum</a:t>
            </a:r>
          </a:p>
          <a:p>
            <a:r>
              <a:rPr kumimoji="1" lang="en-US" altLang="ja-JP" sz="1050">
                <a:solidFill>
                  <a:schemeClr val="tx1"/>
                </a:solidFill>
                <a:latin typeface="Times New Roman" panose="02020603050405020304" pitchFamily="18" charset="0"/>
                <a:cs typeface="Times New Roman" panose="02020603050405020304" pitchFamily="18" charset="0"/>
              </a:rPr>
              <a:t>Address Codes:</a:t>
            </a:r>
          </a:p>
          <a:p>
            <a:r>
              <a:rPr kumimoji="1" lang="en-US" altLang="ja-JP" sz="1050">
                <a:solidFill>
                  <a:schemeClr val="tx1"/>
                </a:solidFill>
                <a:latin typeface="Times New Roman" panose="02020603050405020304" pitchFamily="18" charset="0"/>
                <a:cs typeface="Times New Roman" panose="02020603050405020304" pitchFamily="18" charset="0"/>
              </a:rPr>
              <a:t>     31 Listen addresses</a:t>
            </a:r>
          </a:p>
          <a:p>
            <a:r>
              <a:rPr kumimoji="1" lang="en-US" altLang="ja-JP" sz="1050">
                <a:solidFill>
                  <a:schemeClr val="tx1"/>
                </a:solidFill>
                <a:latin typeface="Times New Roman" panose="02020603050405020304" pitchFamily="18" charset="0"/>
                <a:cs typeface="Times New Roman" panose="02020603050405020304" pitchFamily="18" charset="0"/>
              </a:rPr>
              <a:t>     31 Talk addresses</a:t>
            </a:r>
          </a:p>
          <a:p>
            <a:r>
              <a:rPr kumimoji="1" lang="en-US" altLang="ja-JP" sz="1050">
                <a:solidFill>
                  <a:schemeClr val="tx1"/>
                </a:solidFill>
                <a:latin typeface="Times New Roman" panose="02020603050405020304" pitchFamily="18" charset="0"/>
                <a:cs typeface="Times New Roman" panose="02020603050405020304" pitchFamily="18" charset="0"/>
              </a:rPr>
              <a:t>Control:</a:t>
            </a:r>
          </a:p>
          <a:p>
            <a:r>
              <a:rPr kumimoji="1" lang="en-US" altLang="ja-JP" sz="1050">
                <a:solidFill>
                  <a:schemeClr val="tx1"/>
                </a:solidFill>
                <a:latin typeface="Times New Roman" panose="02020603050405020304" pitchFamily="18" charset="0"/>
                <a:cs typeface="Times New Roman" panose="02020603050405020304" pitchFamily="18" charset="0"/>
              </a:rPr>
              <a:t>     May be delegated, never assumed;</a:t>
            </a:r>
          </a:p>
          <a:p>
            <a:r>
              <a:rPr kumimoji="1" lang="en-US" altLang="ja-JP" sz="1050">
                <a:solidFill>
                  <a:schemeClr val="tx1"/>
                </a:solidFill>
                <a:latin typeface="Times New Roman" panose="02020603050405020304" pitchFamily="18" charset="0"/>
                <a:cs typeface="Times New Roman" panose="02020603050405020304" pitchFamily="18" charset="0"/>
              </a:rPr>
              <a:t>     maximum of 1 talker and 14 listeners.</a:t>
            </a:r>
          </a:p>
          <a:p>
            <a:endParaRPr kumimoji="1" lang="en-US" altLang="ja-JP" sz="1050">
              <a:solidFill>
                <a:schemeClr val="tx1"/>
              </a:solidFill>
              <a:latin typeface="Times New Roman" panose="02020603050405020304" pitchFamily="18" charset="0"/>
              <a:cs typeface="Times New Roman" panose="02020603050405020304" pitchFamily="18" charset="0"/>
            </a:endParaRPr>
          </a:p>
        </p:txBody>
      </p:sp>
      <p:sp>
        <p:nvSpPr>
          <p:cNvPr id="13" name="正方形/長方形 12">
            <a:extLst>
              <a:ext uri="{FF2B5EF4-FFF2-40B4-BE49-F238E27FC236}">
                <a16:creationId xmlns:a16="http://schemas.microsoft.com/office/drawing/2014/main" id="{51CEB524-296D-FB81-AF63-4AF056F1087B}"/>
              </a:ext>
            </a:extLst>
          </p:cNvPr>
          <p:cNvSpPr/>
          <p:nvPr/>
        </p:nvSpPr>
        <p:spPr>
          <a:xfrm>
            <a:off x="8806050" y="6784025"/>
            <a:ext cx="3024000" cy="2556000"/>
          </a:xfrm>
          <a:prstGeom prst="rect">
            <a:avLst/>
          </a:prstGeom>
          <a:solidFill>
            <a:schemeClr val="bg1"/>
          </a:solidFill>
          <a:ln w="38100">
            <a:solidFill>
              <a:srgbClr val="ABAC8D"/>
            </a:solidFill>
          </a:ln>
        </p:spPr>
        <p:style>
          <a:lnRef idx="2">
            <a:schemeClr val="accent1">
              <a:shade val="15000"/>
            </a:schemeClr>
          </a:lnRef>
          <a:fillRef idx="1">
            <a:schemeClr val="accent1"/>
          </a:fillRef>
          <a:effectRef idx="0">
            <a:schemeClr val="accent1"/>
          </a:effectRef>
          <a:fontRef idx="minor">
            <a:schemeClr val="lt1"/>
          </a:fontRef>
        </p:style>
        <p:txBody>
          <a:bodyPr lIns="108000" tIns="144000" rIns="108000" bIns="144000" rtlCol="0" anchor="ctr"/>
          <a:lstStyle/>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Hewlett-Packard instruments that can be used with the new interface system include (althouogh these instruments are available now, in some cases interfaces will not be available until dates shown):</a:t>
            </a:r>
          </a:p>
          <a:p>
            <a:endPar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endParaRP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Signal Sources: 3320A/B Frequency Synthesizers</a:t>
            </a:r>
          </a:p>
          <a:p>
            <a:r>
              <a:rPr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                      </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    3330A/B Automatic Synthesizers</a:t>
            </a: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                          8660A Synthesized Signal Generators  </a:t>
            </a:r>
          </a:p>
          <a:p>
            <a:r>
              <a:rPr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                              </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(Spring '73)</a:t>
            </a: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Measuring lnstruments: </a:t>
            </a:r>
          </a:p>
          <a:p>
            <a:r>
              <a:rPr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                          </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3490A Digital Voltmeter (Winter '72)</a:t>
            </a: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                          3570A Network Analyzer</a:t>
            </a: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                          5340A Automatic Counter</a:t>
            </a: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Controllers:        3260A Marked Card Reader</a:t>
            </a: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                          9820A Calculator</a:t>
            </a:r>
          </a:p>
          <a:p>
            <a:r>
              <a:rPr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                             </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 (with 11144A lnterface Kit)</a:t>
            </a: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                           2100A Computer</a:t>
            </a:r>
          </a:p>
          <a:p>
            <a:r>
              <a:rPr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                       </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 (with 59310A, Interface Kit-Summer '73)</a:t>
            </a:r>
          </a:p>
        </p:txBody>
      </p:sp>
      <p:sp>
        <p:nvSpPr>
          <p:cNvPr id="14" name="正方形/長方形 13">
            <a:extLst>
              <a:ext uri="{FF2B5EF4-FFF2-40B4-BE49-F238E27FC236}">
                <a16:creationId xmlns:a16="http://schemas.microsoft.com/office/drawing/2014/main" id="{0E931506-2464-32AC-7294-00AC8A666467}"/>
              </a:ext>
            </a:extLst>
          </p:cNvPr>
          <p:cNvSpPr/>
          <p:nvPr/>
        </p:nvSpPr>
        <p:spPr>
          <a:xfrm>
            <a:off x="12058650" y="7137425"/>
            <a:ext cx="2988000" cy="2232000"/>
          </a:xfrm>
          <a:prstGeom prst="rect">
            <a:avLst/>
          </a:prstGeom>
          <a:solidFill>
            <a:schemeClr val="bg1"/>
          </a:solidFill>
          <a:ln w="19050">
            <a:solidFill>
              <a:srgbClr val="B5A187"/>
            </a:solidFill>
          </a:ln>
        </p:spPr>
        <p:style>
          <a:lnRef idx="2">
            <a:schemeClr val="accent1">
              <a:shade val="15000"/>
            </a:schemeClr>
          </a:lnRef>
          <a:fillRef idx="1">
            <a:schemeClr val="accent1"/>
          </a:fillRef>
          <a:effectRef idx="0">
            <a:schemeClr val="accent1"/>
          </a:effectRef>
          <a:fontRef idx="minor">
            <a:schemeClr val="lt1"/>
          </a:fontRef>
        </p:style>
        <p:txBody>
          <a:bodyPr lIns="36000" tIns="0" rIns="36000" bIns="0" rtlCol="0" anchor="t"/>
          <a:lstStyle/>
          <a:p>
            <a:r>
              <a:rPr kumimoji="1" lang="en-US" altLang="ja-JP" sz="900" b="1">
                <a:solidFill>
                  <a:schemeClr val="tx1"/>
                </a:solidFill>
                <a:latin typeface="Arial" panose="020B0604020202020204" pitchFamily="34" charset="0"/>
                <a:ea typeface="メイリオ" panose="020B0604030504040204" pitchFamily="50" charset="-128"/>
                <a:cs typeface="Arial" panose="020B0604020202020204" pitchFamily="34" charset="0"/>
              </a:rPr>
              <a:t>David W. Ricci</a:t>
            </a: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Dave Ricci, has been involved in digitally interfacing instruments almost from the moment he joined HP's Santa Clara Division in early 1965. Once that work on his first project. the 5431A Display Plug-in for HP's Multichannel Analyzer was compteled Dave started on digital peripheral mterfaces for the Multichannel Analyzer. Of late he has been coordinating interface efforts for all of HP's Counters.  A third-generation Californlan. Dave obtained his BSEE at California State Polytechnical College and, following a stint with another company working in communications, earned an MSEE degree at the University of California at Berke'ey. In his spare time. Dave and his wife like to ski and sail. They also like to backpack, taking along their dog, a friendly Samoyed who carries her own pack.</a:t>
            </a:r>
          </a:p>
          <a:p>
            <a:endPar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endParaRPr>
          </a:p>
        </p:txBody>
      </p:sp>
      <p:sp>
        <p:nvSpPr>
          <p:cNvPr id="15" name="正方形/長方形 14">
            <a:extLst>
              <a:ext uri="{FF2B5EF4-FFF2-40B4-BE49-F238E27FC236}">
                <a16:creationId xmlns:a16="http://schemas.microsoft.com/office/drawing/2014/main" id="{15FFE93D-EEF8-3D4D-63F0-22C94B97596D}"/>
              </a:ext>
            </a:extLst>
          </p:cNvPr>
          <p:cNvSpPr/>
          <p:nvPr/>
        </p:nvSpPr>
        <p:spPr>
          <a:xfrm>
            <a:off x="12058650" y="3046025"/>
            <a:ext cx="2988000" cy="1980000"/>
          </a:xfrm>
          <a:prstGeom prst="rect">
            <a:avLst/>
          </a:prstGeom>
          <a:solidFill>
            <a:schemeClr val="bg1"/>
          </a:solidFill>
          <a:ln w="19050">
            <a:solidFill>
              <a:srgbClr val="B5A187"/>
            </a:solidFill>
          </a:ln>
        </p:spPr>
        <p:style>
          <a:lnRef idx="2">
            <a:schemeClr val="accent1">
              <a:shade val="15000"/>
            </a:schemeClr>
          </a:lnRef>
          <a:fillRef idx="1">
            <a:schemeClr val="accent1"/>
          </a:fillRef>
          <a:effectRef idx="0">
            <a:schemeClr val="accent1"/>
          </a:effectRef>
          <a:fontRef idx="minor">
            <a:schemeClr val="lt1"/>
          </a:fontRef>
        </p:style>
        <p:txBody>
          <a:bodyPr lIns="72000" tIns="36000" rIns="72000" bIns="36000" rtlCol="0" anchor="t"/>
          <a:lstStyle/>
          <a:p>
            <a:r>
              <a:rPr kumimoji="1" lang="en-US" altLang="ja-JP" sz="900" b="1">
                <a:solidFill>
                  <a:schemeClr val="tx1"/>
                </a:solidFill>
                <a:latin typeface="Arial" panose="020B0604020202020204" pitchFamily="34" charset="0"/>
                <a:ea typeface="メイリオ" panose="020B0604030504040204" pitchFamily="50" charset="-128"/>
                <a:cs typeface="Arial" panose="020B0604020202020204" pitchFamily="34" charset="0"/>
              </a:rPr>
              <a:t>Gerald E. Nelson</a:t>
            </a: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Jerry Nelson fresh out of the University of Denver with a BSEE Joined the HP Loveland Division in 1964. lnitially he worked on the 675A Sweeping Signal Generalor. He then became project leader for the 3330A/B Automatic Synthesizer for a time before moving on as group leader for the 3570A Network Analyzer and related systems. These activities involved him in the definition of the new interface system.</a:t>
            </a: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 Along the way, Jerry earned his MSEE degree at Colorado State University in the HP Honors Co-op Program. During leisure hours, he likes to sail but he also cares for a 2 1/2-acre cherry orchard. What to do with all those cherries? He makes wine.</a:t>
            </a:r>
            <a:endPar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endParaRPr>
          </a:p>
        </p:txBody>
      </p:sp>
      <p:sp>
        <p:nvSpPr>
          <p:cNvPr id="17" name="object 3">
            <a:extLst>
              <a:ext uri="{FF2B5EF4-FFF2-40B4-BE49-F238E27FC236}">
                <a16:creationId xmlns:a16="http://schemas.microsoft.com/office/drawing/2014/main" id="{518DED73-C7A0-E59B-E1C1-9BCC626406C9}"/>
              </a:ext>
            </a:extLst>
          </p:cNvPr>
          <p:cNvSpPr txBox="1">
            <a:spLocks/>
          </p:cNvSpPr>
          <p:nvPr/>
        </p:nvSpPr>
        <p:spPr>
          <a:xfrm>
            <a:off x="2673350" y="9869396"/>
            <a:ext cx="1623060" cy="114300"/>
          </a:xfrm>
          <a:prstGeom prst="rect">
            <a:avLst/>
          </a:prstGeom>
        </p:spPr>
        <p:txBody>
          <a:bodyPr vert="horz" wrap="square" lIns="0" tIns="0" rIns="0" bIns="0" rtlCol="0">
            <a:spAutoFit/>
          </a:bodyPr>
          <a:lstStyle>
            <a:defPPr>
              <a:defRPr lang="ja-JP"/>
            </a:defPPr>
            <a:lvl1pPr marL="0" algn="l" defTabSz="914400" rtl="0" eaLnBrk="1" latinLnBrk="0" hangingPunct="1">
              <a:defRPr kumimoji="1" sz="700" b="0" i="0" kern="1200">
                <a:solidFill>
                  <a:schemeClr val="tx1"/>
                </a:solidFill>
                <a:latin typeface="Arial"/>
                <a:ea typeface="+mn-ea"/>
                <a:cs typeface="Arial"/>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12700">
              <a:lnSpc>
                <a:spcPts val="805"/>
              </a:lnSpc>
            </a:pPr>
            <a:r>
              <a:rPr lang="en-US"/>
              <a:t>© Copr. 1949-1998 Hewlett-Packard</a:t>
            </a:r>
            <a:r>
              <a:rPr lang="en-US" spc="-105"/>
              <a:t> </a:t>
            </a:r>
            <a:r>
              <a:rPr lang="en-US"/>
              <a:t>Co.</a:t>
            </a:r>
            <a:endParaRPr lang="en-US" dirty="0"/>
          </a:p>
        </p:txBody>
      </p:sp>
      <p:pic>
        <p:nvPicPr>
          <p:cNvPr id="18" name="Picture 416">
            <a:extLst>
              <a:ext uri="{FF2B5EF4-FFF2-40B4-BE49-F238E27FC236}">
                <a16:creationId xmlns:a16="http://schemas.microsoft.com/office/drawing/2014/main" id="{4FBF4780-38F5-49A8-BD33-0E903216C26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63670" y="1060450"/>
            <a:ext cx="3084830" cy="199961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9" name="Picture 417">
            <a:extLst>
              <a:ext uri="{FF2B5EF4-FFF2-40B4-BE49-F238E27FC236}">
                <a16:creationId xmlns:a16="http://schemas.microsoft.com/office/drawing/2014/main" id="{D3CD9A9F-75E2-0D6E-2F90-FF68D1E62C0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76370" y="5034915"/>
            <a:ext cx="3072130" cy="2121535"/>
          </a:xfrm>
          <a:prstGeom prst="rect">
            <a:avLst/>
          </a:prstGeom>
          <a:noFill/>
          <a:extLst>
            <a:ext uri="{909E8E84-426E-40DD-AFC4-6F175D3DCCD1}">
              <a14:hiddenFill xmlns:a14="http://schemas.microsoft.com/office/drawing/2010/main">
                <a:solidFill>
                  <a:srgbClr val="FFFFFF"/>
                </a:solidFill>
              </a14:hiddenFill>
            </a:ext>
          </a:extLst>
        </p:spPr>
      </p:pic>
      <p:sp>
        <p:nvSpPr>
          <p:cNvPr id="20" name="正方形/長方形 19">
            <a:extLst>
              <a:ext uri="{FF2B5EF4-FFF2-40B4-BE49-F238E27FC236}">
                <a16:creationId xmlns:a16="http://schemas.microsoft.com/office/drawing/2014/main" id="{EBF41B89-14AC-B57C-EC82-CFFD506EC84F}"/>
              </a:ext>
            </a:extLst>
          </p:cNvPr>
          <p:cNvSpPr/>
          <p:nvPr/>
        </p:nvSpPr>
        <p:spPr>
          <a:xfrm>
            <a:off x="660473" y="908050"/>
            <a:ext cx="3132000" cy="572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ja-JP" altLang="en-US" sz="1050">
                <a:solidFill>
                  <a:schemeClr val="tx1"/>
                </a:solidFill>
                <a:latin typeface="メイリオ" panose="020B0604030504040204" pitchFamily="50" charset="-128"/>
                <a:ea typeface="メイリオ" panose="020B0604030504040204" pitchFamily="50" charset="-128"/>
              </a:rPr>
              <a:t>新インタフェースシステム用に設計されたヒューレット・パッカード社の機器は、このコードを使用している。</a:t>
            </a:r>
          </a:p>
          <a:p>
            <a:endParaRPr kumimoji="1" lang="en-US" altLang="ja-JP" sz="1050">
              <a:solidFill>
                <a:schemeClr val="tx1"/>
              </a:solidFill>
              <a:latin typeface="Times New Roman" panose="02020603050405020304" pitchFamily="18" charset="0"/>
              <a:cs typeface="Times New Roman" panose="02020603050405020304" pitchFamily="18" charset="0"/>
            </a:endParaRPr>
          </a:p>
          <a:p>
            <a:r>
              <a:rPr kumimoji="1" lang="ja-JP" altLang="en-US" sz="1050" b="1">
                <a:solidFill>
                  <a:schemeClr val="tx1"/>
                </a:solidFill>
                <a:latin typeface="メイリオ" panose="020B0604030504040204" pitchFamily="50" charset="-128"/>
                <a:ea typeface="メイリオ" panose="020B0604030504040204" pitchFamily="50" charset="-128"/>
                <a:cs typeface="Arial" panose="020B0604020202020204" pitchFamily="34" charset="0"/>
              </a:rPr>
              <a:t>ハードウェア</a:t>
            </a:r>
            <a:endParaRPr kumimoji="1" lang="en-US" altLang="ja-JP" sz="1050" b="1">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a:p>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バスに接続されたドライバ回路とレシーバ回路は、一般的な</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TTL</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電圧レベル（ハイ・ステートは</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2.4V</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以上、ロー・ステートは</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0.4V</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未満）で動作する。ドライバ回路は通常、</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48mA</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以上のシンクが可能なオープンコレクタ</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NPN</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トランジスタである。トライステート・ドライバは、高速データ・レートが必要なデータ入出力ラインに使用できる。レシーバー回路は標準的な</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TTL</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ゲートである。  データ入出力ラインは単一導体、制御ラインはツイストペア、全ラインを単一シールドで囲む。</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r>
              <a:rPr kumimoji="1" lang="ja-JP" altLang="en-US" sz="1050" b="1">
                <a:solidFill>
                  <a:schemeClr val="tx1"/>
                </a:solidFill>
                <a:latin typeface="メイリオ" panose="020B0604030504040204" pitchFamily="50" charset="-128"/>
                <a:ea typeface="メイリオ" panose="020B0604030504040204" pitchFamily="50" charset="-128"/>
                <a:cs typeface="Arial" panose="020B0604020202020204" pitchFamily="34" charset="0"/>
              </a:rPr>
              <a:t>インタフェースシステム概要</a:t>
            </a:r>
          </a:p>
          <a:p>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デバイス数：</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r>
              <a:rPr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システムあたり最大</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15</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台</a:t>
            </a:r>
          </a:p>
          <a:p>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信号ライン：</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r>
              <a:rPr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15</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本（データ</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8</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本、コントロール</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7</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本）</a:t>
            </a:r>
          </a:p>
          <a:p>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データ・レート：</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r>
              <a:rPr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最大</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1</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メガバイト</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秒</a:t>
            </a:r>
          </a:p>
          <a:p>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データ転送：</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バイト・シリアル。インタロック・</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r>
              <a:rPr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ハンドシェイク方式による双方向性</a:t>
            </a:r>
          </a:p>
          <a:p>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伝送経路：</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r>
              <a:rPr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累積ケーブル長最大</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50</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フィート</a:t>
            </a:r>
          </a:p>
          <a:p>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アドレスコード：</a:t>
            </a:r>
          </a:p>
          <a:p>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31 </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リッスンアドレス</a:t>
            </a:r>
          </a:p>
          <a:p>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31 </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トークアドレス</a:t>
            </a:r>
          </a:p>
          <a:p>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コントロール： </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r>
              <a:rPr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委譲可能。</a:t>
            </a:r>
          </a:p>
          <a:p>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最大</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1</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人の話し手と</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14</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人の聞き手。</a:t>
            </a:r>
          </a:p>
        </p:txBody>
      </p:sp>
      <p:sp>
        <p:nvSpPr>
          <p:cNvPr id="21" name="object 3">
            <a:extLst>
              <a:ext uri="{FF2B5EF4-FFF2-40B4-BE49-F238E27FC236}">
                <a16:creationId xmlns:a16="http://schemas.microsoft.com/office/drawing/2014/main" id="{F7EBD2A6-5631-D9D0-B1DD-12318B1EBD4B}"/>
              </a:ext>
            </a:extLst>
          </p:cNvPr>
          <p:cNvSpPr txBox="1"/>
          <p:nvPr/>
        </p:nvSpPr>
        <p:spPr>
          <a:xfrm>
            <a:off x="800100" y="9603250"/>
            <a:ext cx="6395982" cy="144000"/>
          </a:xfrm>
          <a:prstGeom prst="rect">
            <a:avLst/>
          </a:prstGeom>
          <a:solidFill>
            <a:schemeClr val="bg1"/>
          </a:solidFill>
        </p:spPr>
        <p:txBody>
          <a:bodyPr vert="horz" wrap="none" lIns="0" tIns="0" rIns="0" bIns="0" rtlCol="0" anchor="b">
            <a:noAutofit/>
          </a:bodyPr>
          <a:lstStyle/>
          <a:p>
            <a:pPr marL="12700">
              <a:lnSpc>
                <a:spcPts val="805"/>
              </a:lnSpc>
            </a:pPr>
            <a:r>
              <a:rPr lang="en-US" sz="500">
                <a:latin typeface="Arial"/>
                <a:cs typeface="Arial"/>
              </a:rPr>
              <a:t> .                                                                                                                                                                             </a:t>
            </a:r>
            <a:r>
              <a:rPr lang="en-US" sz="900">
                <a:latin typeface="Arial"/>
                <a:cs typeface="Arial"/>
              </a:rPr>
              <a:t>7</a:t>
            </a:r>
            <a:r>
              <a:rPr lang="en-US" sz="500">
                <a:latin typeface="Arial"/>
                <a:cs typeface="Arial"/>
              </a:rPr>
              <a:t>                                                                                                           </a:t>
            </a:r>
            <a:endParaRPr lang="en-US" altLang="ja-JP" sz="500">
              <a:latin typeface="Arial"/>
              <a:cs typeface="Arial"/>
            </a:endParaRPr>
          </a:p>
        </p:txBody>
      </p:sp>
      <p:sp>
        <p:nvSpPr>
          <p:cNvPr id="22" name="正方形/長方形 21">
            <a:extLst>
              <a:ext uri="{FF2B5EF4-FFF2-40B4-BE49-F238E27FC236}">
                <a16:creationId xmlns:a16="http://schemas.microsoft.com/office/drawing/2014/main" id="{C32FB278-2CF8-A32A-D2A0-9B00914C2865}"/>
              </a:ext>
            </a:extLst>
          </p:cNvPr>
          <p:cNvSpPr/>
          <p:nvPr/>
        </p:nvSpPr>
        <p:spPr>
          <a:xfrm>
            <a:off x="768473" y="6780850"/>
            <a:ext cx="3024000" cy="2556000"/>
          </a:xfrm>
          <a:prstGeom prst="rect">
            <a:avLst/>
          </a:prstGeom>
          <a:solidFill>
            <a:schemeClr val="bg1"/>
          </a:solidFill>
          <a:ln w="38100">
            <a:solidFill>
              <a:srgbClr val="ABAC8D"/>
            </a:solidFill>
          </a:ln>
        </p:spPr>
        <p:style>
          <a:lnRef idx="2">
            <a:schemeClr val="accent1">
              <a:shade val="15000"/>
            </a:schemeClr>
          </a:lnRef>
          <a:fillRef idx="1">
            <a:schemeClr val="accent1"/>
          </a:fillRef>
          <a:effectRef idx="0">
            <a:schemeClr val="accent1"/>
          </a:effectRef>
          <a:fontRef idx="minor">
            <a:schemeClr val="lt1"/>
          </a:fontRef>
        </p:style>
        <p:txBody>
          <a:bodyPr lIns="108000" tIns="144000" rIns="108000" bIns="144000" rtlCol="0" anchor="ctr"/>
          <a:lstStyle/>
          <a:p>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新しいインタフェースシステムで使用できるヒューレット・パッカード社製機器は以下の通りです（これらの機器は現在入手可能ですが、インタフェースは表示された日付になるまで入手できない場合があります）：</a:t>
            </a:r>
            <a:endPar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endParaRPr>
          </a:p>
          <a:p>
            <a:endPar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endParaRPr>
          </a:p>
          <a:p>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信号源               </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3320A/B </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周波数シンセサイザ</a:t>
            </a:r>
            <a:endPar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endParaRPr>
          </a:p>
          <a:p>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                          </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3330A/B </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自動シンセサイザ</a:t>
            </a:r>
            <a:endPar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endParaRPr>
          </a:p>
          <a:p>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                          </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8660A </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合成信号発生器  </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(1973</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年春</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a:t>
            </a:r>
          </a:p>
          <a:p>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測定器               </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3490A </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デジタル電圧計（</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1972</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冬）</a:t>
            </a:r>
            <a:endPar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endParaRPr>
          </a:p>
          <a:p>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                          </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3570A </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ネットワーク・アナライザー</a:t>
            </a:r>
            <a:endPar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endParaRPr>
          </a:p>
          <a:p>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                           </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5340A </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自動カウンタ</a:t>
            </a:r>
            <a:endPar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endParaRPr>
          </a:p>
          <a:p>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コントローラ  </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3260A </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マークカードリーダ</a:t>
            </a:r>
            <a:endPar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endParaRPr>
          </a:p>
          <a:p>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                          </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9820A</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電卓</a:t>
            </a:r>
            <a:endPar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endParaRPr>
          </a:p>
          <a:p>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                         </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(11144A </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インタフェースキット付き</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a:t>
            </a: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                          2100A</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コンピュータ</a:t>
            </a:r>
            <a:endPar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endParaRPr>
          </a:p>
          <a:p>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          </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(59310A </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インタフェースキット付き</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-73</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年夏</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a:t>
            </a:r>
          </a:p>
        </p:txBody>
      </p:sp>
      <p:sp>
        <p:nvSpPr>
          <p:cNvPr id="23" name="正方形/長方形 22">
            <a:extLst>
              <a:ext uri="{FF2B5EF4-FFF2-40B4-BE49-F238E27FC236}">
                <a16:creationId xmlns:a16="http://schemas.microsoft.com/office/drawing/2014/main" id="{D71709D3-042B-3C5B-A0B5-6FBF77788666}"/>
              </a:ext>
            </a:extLst>
          </p:cNvPr>
          <p:cNvSpPr/>
          <p:nvPr/>
        </p:nvSpPr>
        <p:spPr>
          <a:xfrm>
            <a:off x="4021073" y="7134250"/>
            <a:ext cx="2988000" cy="2232000"/>
          </a:xfrm>
          <a:prstGeom prst="rect">
            <a:avLst/>
          </a:prstGeom>
          <a:solidFill>
            <a:schemeClr val="bg1"/>
          </a:solidFill>
          <a:ln w="38100">
            <a:solidFill>
              <a:srgbClr val="B5A187"/>
            </a:solid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t"/>
          <a:lstStyle/>
          <a:p>
            <a:r>
              <a:rPr kumimoji="1" lang="ja-JP" altLang="en-US" sz="900" b="1">
                <a:solidFill>
                  <a:schemeClr val="tx1"/>
                </a:solidFill>
                <a:latin typeface="Arial" panose="020B0604020202020204" pitchFamily="34" charset="0"/>
                <a:ea typeface="メイリオ" panose="020B0604030504040204" pitchFamily="50" charset="-128"/>
                <a:cs typeface="Arial" panose="020B0604020202020204" pitchFamily="34" charset="0"/>
              </a:rPr>
              <a:t>デビッド・</a:t>
            </a:r>
            <a:r>
              <a:rPr kumimoji="1" lang="en-US" altLang="ja-JP" sz="900" b="1">
                <a:solidFill>
                  <a:schemeClr val="tx1"/>
                </a:solidFill>
                <a:latin typeface="Arial" panose="020B0604020202020204" pitchFamily="34" charset="0"/>
                <a:ea typeface="メイリオ" panose="020B0604030504040204" pitchFamily="50" charset="-128"/>
                <a:cs typeface="Arial" panose="020B0604020202020204" pitchFamily="34" charset="0"/>
              </a:rPr>
              <a:t>W</a:t>
            </a:r>
            <a:r>
              <a:rPr kumimoji="1" lang="ja-JP" altLang="en-US" sz="900" b="1">
                <a:solidFill>
                  <a:schemeClr val="tx1"/>
                </a:solidFill>
                <a:latin typeface="Arial" panose="020B0604020202020204" pitchFamily="34" charset="0"/>
                <a:ea typeface="メイリオ" panose="020B0604030504040204" pitchFamily="50" charset="-128"/>
                <a:cs typeface="Arial" panose="020B0604020202020204" pitchFamily="34" charset="0"/>
              </a:rPr>
              <a:t>・リッチ</a:t>
            </a:r>
            <a:endParaRPr kumimoji="1" lang="en-US" altLang="ja-JP" sz="900" b="1">
              <a:solidFill>
                <a:schemeClr val="tx1"/>
              </a:solidFill>
              <a:latin typeface="Arial" panose="020B0604020202020204" pitchFamily="34" charset="0"/>
              <a:ea typeface="メイリオ" panose="020B0604030504040204" pitchFamily="50" charset="-128"/>
              <a:cs typeface="Arial" panose="020B0604020202020204" pitchFamily="34" charset="0"/>
            </a:endParaRPr>
          </a:p>
          <a:p>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デイブ リッチは、</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1965</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年初頭に</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HP</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のサンタクララ事業部に入社したときから、デジタル・インタフェース機器に携わってきました。最初のプロジェクトである</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HP</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のマルチチャンネル・アナライザ用</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5431A</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ディスプレイ・プラグインが完成すると、デイブはマルチチャンネル・アナライザ用のデジタル周辺機器インタフェースの開発に着手した。最近では、</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HP</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のすべてのカウンタのインタフェースをコーディネートしている。 カリフォルニア出身の</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3</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世。カリフォルニア州立ポリテクニカル・カレッジで</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BSEE</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を取得し、別の会社で通信に携わった後、カリフォルニア大学バークアイ校で</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MSEE</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の学位を取得した。余暇は？デイヴと妻はスキーとセーリングが好きだ。また、愛犬のサモエドを連れてバックパックをするのも好きだ。</a:t>
            </a:r>
          </a:p>
        </p:txBody>
      </p:sp>
      <p:sp>
        <p:nvSpPr>
          <p:cNvPr id="24" name="正方形/長方形 23">
            <a:extLst>
              <a:ext uri="{FF2B5EF4-FFF2-40B4-BE49-F238E27FC236}">
                <a16:creationId xmlns:a16="http://schemas.microsoft.com/office/drawing/2014/main" id="{F8470C5C-E1D8-BC4C-A5F1-7856F5E5A3D3}"/>
              </a:ext>
            </a:extLst>
          </p:cNvPr>
          <p:cNvSpPr/>
          <p:nvPr/>
        </p:nvSpPr>
        <p:spPr>
          <a:xfrm>
            <a:off x="4021073" y="3044825"/>
            <a:ext cx="2988000" cy="1980000"/>
          </a:xfrm>
          <a:prstGeom prst="rect">
            <a:avLst/>
          </a:prstGeom>
          <a:solidFill>
            <a:schemeClr val="bg1"/>
          </a:solidFill>
          <a:ln w="38100">
            <a:solidFill>
              <a:srgbClr val="B5A187"/>
            </a:solid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t"/>
          <a:lstStyle/>
          <a:p>
            <a:r>
              <a:rPr kumimoji="1" lang="ja-JP" altLang="en-US" sz="900" b="1">
                <a:solidFill>
                  <a:schemeClr val="tx1"/>
                </a:solidFill>
                <a:latin typeface="Arial" panose="020B0604020202020204" pitchFamily="34" charset="0"/>
                <a:ea typeface="メイリオ" panose="020B0604030504040204" pitchFamily="50" charset="-128"/>
                <a:cs typeface="Arial" panose="020B0604020202020204" pitchFamily="34" charset="0"/>
              </a:rPr>
              <a:t>ジェラルド・</a:t>
            </a:r>
            <a:r>
              <a:rPr kumimoji="1" lang="en-US" altLang="ja-JP" sz="900" b="1">
                <a:solidFill>
                  <a:schemeClr val="tx1"/>
                </a:solidFill>
                <a:latin typeface="Arial" panose="020B0604020202020204" pitchFamily="34" charset="0"/>
                <a:ea typeface="メイリオ" panose="020B0604030504040204" pitchFamily="50" charset="-128"/>
                <a:cs typeface="Arial" panose="020B0604020202020204" pitchFamily="34" charset="0"/>
              </a:rPr>
              <a:t>E</a:t>
            </a:r>
            <a:r>
              <a:rPr kumimoji="1" lang="ja-JP" altLang="en-US" sz="900" b="1">
                <a:solidFill>
                  <a:schemeClr val="tx1"/>
                </a:solidFill>
                <a:latin typeface="Arial" panose="020B0604020202020204" pitchFamily="34" charset="0"/>
                <a:ea typeface="メイリオ" panose="020B0604030504040204" pitchFamily="50" charset="-128"/>
                <a:cs typeface="Arial" panose="020B0604020202020204" pitchFamily="34" charset="0"/>
              </a:rPr>
              <a:t>・ネルソン</a:t>
            </a:r>
            <a:endParaRPr kumimoji="1" lang="en-US" altLang="ja-JP" sz="900" b="1">
              <a:solidFill>
                <a:schemeClr val="tx1"/>
              </a:solidFill>
              <a:latin typeface="Arial" panose="020B0604020202020204" pitchFamily="34" charset="0"/>
              <a:ea typeface="メイリオ" panose="020B0604030504040204" pitchFamily="50" charset="-128"/>
              <a:cs typeface="Arial" panose="020B0604020202020204" pitchFamily="34" charset="0"/>
            </a:endParaRPr>
          </a:p>
          <a:p>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デンバー大学で</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BSEE</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を取得後、</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1964</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年に</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HP</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ラブランド事業部に入社。当初は</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675A</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スイープ・シグナル・ジェネレータを担当。その後、</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3330A/B</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自動シンセサイザのプロジェクト・リーダとなり、</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3570A</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ネットワーク・アナライザーと関連システムのグループ・リーダを務める。これらの活動では、新しいインタフェースシステムの定義にも携わった。 その後、コロラド州立大学の</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HP Honors Co-op</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プログラムで</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MSEE</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の学位を取得した。余暇にはヨットに乗るのが好きだが、</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2.5</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エーカーのサクランボ園の手入れもしている。サクランボをどうするか？彼はワインを造っている。</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020050" y="0"/>
            <a:ext cx="7772400" cy="9997440"/>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2654300" y="9823803"/>
            <a:ext cx="1623060" cy="114300"/>
          </a:xfrm>
          <a:prstGeom prst="rect">
            <a:avLst/>
          </a:prstGeom>
        </p:spPr>
        <p:txBody>
          <a:bodyPr vert="horz" wrap="square" lIns="0" tIns="0" rIns="0" bIns="0" rtlCol="0">
            <a:spAutoFit/>
          </a:bodyPr>
          <a:lstStyle/>
          <a:p>
            <a:pPr marL="12700">
              <a:lnSpc>
                <a:spcPts val="805"/>
              </a:lnSpc>
            </a:pPr>
            <a:r>
              <a:rPr sz="700" dirty="0">
                <a:latin typeface="Arial"/>
                <a:cs typeface="Arial"/>
              </a:rPr>
              <a:t>© Copr. 1949-1998 Hewlett-Packard</a:t>
            </a:r>
            <a:r>
              <a:rPr sz="700" spc="-105" dirty="0">
                <a:latin typeface="Arial"/>
                <a:cs typeface="Arial"/>
              </a:rPr>
              <a:t> </a:t>
            </a:r>
            <a:r>
              <a:rPr sz="700" dirty="0">
                <a:latin typeface="Arial"/>
                <a:cs typeface="Arial"/>
              </a:rPr>
              <a:t>Co.</a:t>
            </a:r>
            <a:endParaRPr sz="700">
              <a:latin typeface="Arial"/>
              <a:cs typeface="Arial"/>
            </a:endParaRPr>
          </a:p>
        </p:txBody>
      </p:sp>
      <p:sp>
        <p:nvSpPr>
          <p:cNvPr id="4" name="object 3">
            <a:extLst>
              <a:ext uri="{FF2B5EF4-FFF2-40B4-BE49-F238E27FC236}">
                <a16:creationId xmlns:a16="http://schemas.microsoft.com/office/drawing/2014/main" id="{7FF2929A-9901-19F3-78B0-146DD8F1D42A}"/>
              </a:ext>
            </a:extLst>
          </p:cNvPr>
          <p:cNvSpPr txBox="1"/>
          <p:nvPr/>
        </p:nvSpPr>
        <p:spPr>
          <a:xfrm>
            <a:off x="2654300" y="9823803"/>
            <a:ext cx="1623060" cy="114300"/>
          </a:xfrm>
          <a:prstGeom prst="rect">
            <a:avLst/>
          </a:prstGeom>
        </p:spPr>
        <p:txBody>
          <a:bodyPr vert="horz" wrap="square" lIns="0" tIns="0" rIns="0" bIns="0" rtlCol="0">
            <a:spAutoFit/>
          </a:bodyPr>
          <a:lstStyle/>
          <a:p>
            <a:pPr marL="12700">
              <a:lnSpc>
                <a:spcPts val="805"/>
              </a:lnSpc>
            </a:pPr>
            <a:r>
              <a:rPr sz="700" dirty="0">
                <a:latin typeface="Arial"/>
                <a:cs typeface="Arial"/>
              </a:rPr>
              <a:t>© Copr. 1949-1998 Hewlett-Packard</a:t>
            </a:r>
            <a:r>
              <a:rPr sz="700" spc="-105" dirty="0">
                <a:latin typeface="Arial"/>
                <a:cs typeface="Arial"/>
              </a:rPr>
              <a:t> </a:t>
            </a:r>
            <a:r>
              <a:rPr sz="700" dirty="0">
                <a:latin typeface="Arial"/>
                <a:cs typeface="Arial"/>
              </a:rPr>
              <a:t>Co.</a:t>
            </a:r>
            <a:endParaRPr sz="700">
              <a:latin typeface="Arial"/>
              <a:cs typeface="Arial"/>
            </a:endParaRPr>
          </a:p>
        </p:txBody>
      </p:sp>
      <p:sp>
        <p:nvSpPr>
          <p:cNvPr id="5" name="正方形/長方形 4">
            <a:extLst>
              <a:ext uri="{FF2B5EF4-FFF2-40B4-BE49-F238E27FC236}">
                <a16:creationId xmlns:a16="http://schemas.microsoft.com/office/drawing/2014/main" id="{5D676BE5-A7DF-6F2A-EEA4-EBDE545D29CE}"/>
              </a:ext>
            </a:extLst>
          </p:cNvPr>
          <p:cNvSpPr/>
          <p:nvPr/>
        </p:nvSpPr>
        <p:spPr>
          <a:xfrm>
            <a:off x="552450" y="978425"/>
            <a:ext cx="5328000" cy="115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2400" b="1">
                <a:solidFill>
                  <a:sysClr val="windowText" lastClr="000000"/>
                </a:solidFill>
                <a:effectLst/>
                <a:ea typeface="Meiryo" panose="020B0604030504040204" pitchFamily="50" charset="-128"/>
              </a:rPr>
              <a:t>プログラマブル機器のための</a:t>
            </a:r>
            <a:endParaRPr lang="en-US" altLang="ja-JP" sz="2400" b="1">
              <a:solidFill>
                <a:sysClr val="windowText" lastClr="000000"/>
              </a:solidFill>
              <a:effectLst/>
              <a:ea typeface="Meiryo" panose="020B0604030504040204" pitchFamily="50" charset="-128"/>
            </a:endParaRPr>
          </a:p>
          <a:p>
            <a:r>
              <a:rPr lang="ja-JP" altLang="en-US" sz="2400" b="1">
                <a:solidFill>
                  <a:sysClr val="windowText" lastClr="000000"/>
                </a:solidFill>
                <a:effectLst/>
                <a:ea typeface="Meiryo" panose="020B0604030504040204" pitchFamily="50" charset="-128"/>
              </a:rPr>
              <a:t>共通デジタルインタフェース：</a:t>
            </a:r>
            <a:endParaRPr lang="en-US" altLang="ja-JP" sz="2400" b="1">
              <a:solidFill>
                <a:sysClr val="windowText" lastClr="000000"/>
              </a:solidFill>
              <a:effectLst/>
              <a:ea typeface="Meiryo" panose="020B0604030504040204" pitchFamily="50" charset="-128"/>
            </a:endParaRPr>
          </a:p>
          <a:p>
            <a:r>
              <a:rPr lang="ja-JP" altLang="en-US" sz="2400" b="1">
                <a:solidFill>
                  <a:sysClr val="windowText" lastClr="000000"/>
                </a:solidFill>
                <a:effectLst/>
                <a:ea typeface="Meiryo" panose="020B0604030504040204" pitchFamily="50" charset="-128"/>
              </a:rPr>
              <a:t>システムの進化</a:t>
            </a:r>
            <a:endParaRPr lang="ja-JP" altLang="ja-JP" sz="2400" b="1">
              <a:solidFill>
                <a:sysClr val="windowText" lastClr="000000"/>
              </a:solidFill>
              <a:effectLst/>
              <a:ea typeface="Meiryo" panose="020B0604030504040204" pitchFamily="50" charset="-128"/>
            </a:endParaRPr>
          </a:p>
        </p:txBody>
      </p:sp>
      <p:sp>
        <p:nvSpPr>
          <p:cNvPr id="6" name="正方形/長方形 5">
            <a:extLst>
              <a:ext uri="{FF2B5EF4-FFF2-40B4-BE49-F238E27FC236}">
                <a16:creationId xmlns:a16="http://schemas.microsoft.com/office/drawing/2014/main" id="{6AC1CAC2-75C2-B186-BAE2-E64D7C04DA38}"/>
              </a:ext>
            </a:extLst>
          </p:cNvPr>
          <p:cNvSpPr/>
          <p:nvPr/>
        </p:nvSpPr>
        <p:spPr>
          <a:xfrm>
            <a:off x="628650" y="2180825"/>
            <a:ext cx="4104000" cy="64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ja-JP" sz="1150">
                <a:solidFill>
                  <a:schemeClr val="bg1">
                    <a:lumMod val="65000"/>
                  </a:schemeClr>
                </a:solidFill>
                <a:effectLst/>
                <a:ea typeface="Meiryo" panose="020B0604030504040204" pitchFamily="50" charset="-128"/>
              </a:rPr>
              <a:t>HP</a:t>
            </a:r>
            <a:r>
              <a:rPr lang="ja-JP" altLang="en-US" sz="1150">
                <a:solidFill>
                  <a:schemeClr val="bg1">
                    <a:lumMod val="65000"/>
                  </a:schemeClr>
                </a:solidFill>
                <a:effectLst/>
                <a:ea typeface="Meiryo" panose="020B0604030504040204" pitchFamily="50" charset="-128"/>
              </a:rPr>
              <a:t>のコーポレート・インタフェース・エンジニアが、新しい</a:t>
            </a:r>
            <a:r>
              <a:rPr lang="en-US" altLang="ja-JP" sz="1150">
                <a:solidFill>
                  <a:schemeClr val="bg1">
                    <a:lumMod val="65000"/>
                  </a:schemeClr>
                </a:solidFill>
                <a:effectLst/>
                <a:ea typeface="Meiryo" panose="020B0604030504040204" pitchFamily="50" charset="-128"/>
              </a:rPr>
              <a:t>HP</a:t>
            </a:r>
            <a:r>
              <a:rPr lang="ja-JP" altLang="en-US" sz="1150">
                <a:solidFill>
                  <a:schemeClr val="bg1">
                    <a:lumMod val="65000"/>
                  </a:schemeClr>
                </a:solidFill>
                <a:effectLst/>
                <a:ea typeface="Meiryo" panose="020B0604030504040204" pitchFamily="50" charset="-128"/>
              </a:rPr>
              <a:t>計測機の通信インタフェースを定義するのに役立った技術動向、哲学、先行技術について説明します。</a:t>
            </a:r>
            <a:endParaRPr lang="ja-JP" altLang="ja-JP" sz="1150">
              <a:solidFill>
                <a:schemeClr val="bg1">
                  <a:lumMod val="65000"/>
                </a:schemeClr>
              </a:solidFill>
              <a:effectLst/>
              <a:ea typeface="Meiryo" panose="020B0604030504040204" pitchFamily="50" charset="-128"/>
            </a:endParaRPr>
          </a:p>
        </p:txBody>
      </p:sp>
      <p:sp>
        <p:nvSpPr>
          <p:cNvPr id="7" name="正方形/長方形 6">
            <a:extLst>
              <a:ext uri="{FF2B5EF4-FFF2-40B4-BE49-F238E27FC236}">
                <a16:creationId xmlns:a16="http://schemas.microsoft.com/office/drawing/2014/main" id="{A6CF06B5-FE68-7FDC-DF2A-F9C6C574BBC0}"/>
              </a:ext>
            </a:extLst>
          </p:cNvPr>
          <p:cNvSpPr/>
          <p:nvPr/>
        </p:nvSpPr>
        <p:spPr>
          <a:xfrm>
            <a:off x="8705850" y="2180825"/>
            <a:ext cx="4104000" cy="64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150" i="1">
                <a:solidFill>
                  <a:schemeClr val="bg1">
                    <a:lumMod val="65000"/>
                  </a:schemeClr>
                </a:solidFill>
                <a:latin typeface="Arial" panose="020B0604020202020204" pitchFamily="34" charset="0"/>
                <a:cs typeface="Arial" panose="020B0604020202020204" pitchFamily="34" charset="0"/>
              </a:rPr>
              <a:t>HP's corporate interface engineer describes the trends, philosophy, and ancestors that have  helped define the new HP instrument interface system.</a:t>
            </a:r>
            <a:endParaRPr kumimoji="1" lang="ja-JP" altLang="en-US" sz="1150" i="1">
              <a:solidFill>
                <a:schemeClr val="bg1">
                  <a:lumMod val="65000"/>
                </a:schemeClr>
              </a:solidFill>
              <a:latin typeface="Arial" panose="020B0604020202020204" pitchFamily="34" charset="0"/>
              <a:cs typeface="Arial" panose="020B0604020202020204" pitchFamily="34" charset="0"/>
            </a:endParaRPr>
          </a:p>
        </p:txBody>
      </p:sp>
      <p:sp>
        <p:nvSpPr>
          <p:cNvPr id="8" name="正方形/長方形 7">
            <a:extLst>
              <a:ext uri="{FF2B5EF4-FFF2-40B4-BE49-F238E27FC236}">
                <a16:creationId xmlns:a16="http://schemas.microsoft.com/office/drawing/2014/main" id="{834F8A8F-2B92-8ECB-BE14-A0C1DBBA4A8D}"/>
              </a:ext>
            </a:extLst>
          </p:cNvPr>
          <p:cNvSpPr/>
          <p:nvPr/>
        </p:nvSpPr>
        <p:spPr>
          <a:xfrm>
            <a:off x="8705850" y="978425"/>
            <a:ext cx="5328000" cy="115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2400" b="1">
                <a:solidFill>
                  <a:schemeClr val="tx1"/>
                </a:solidFill>
                <a:latin typeface="Arial" panose="020B0604020202020204" pitchFamily="34" charset="0"/>
                <a:cs typeface="Arial" panose="020B0604020202020204" pitchFamily="34" charset="0"/>
              </a:rPr>
              <a:t>A Common Digital Interface</a:t>
            </a:r>
          </a:p>
          <a:p>
            <a:r>
              <a:rPr kumimoji="1" lang="en-US" altLang="ja-JP" sz="2400" b="1">
                <a:solidFill>
                  <a:schemeClr val="tx1"/>
                </a:solidFill>
                <a:latin typeface="Arial" panose="020B0604020202020204" pitchFamily="34" charset="0"/>
                <a:cs typeface="Arial" panose="020B0604020202020204" pitchFamily="34" charset="0"/>
              </a:rPr>
              <a:t>for Programmable Instruments:</a:t>
            </a:r>
          </a:p>
          <a:p>
            <a:r>
              <a:rPr kumimoji="1" lang="en-US" altLang="ja-JP" sz="2400" b="1">
                <a:solidFill>
                  <a:schemeClr val="tx1"/>
                </a:solidFill>
                <a:latin typeface="Arial" panose="020B0604020202020204" pitchFamily="34" charset="0"/>
                <a:cs typeface="Arial" panose="020B0604020202020204" pitchFamily="34" charset="0"/>
              </a:rPr>
              <a:t>The Evolution of a System</a:t>
            </a:r>
          </a:p>
        </p:txBody>
      </p:sp>
      <p:sp>
        <p:nvSpPr>
          <p:cNvPr id="9" name="正方形/長方形 8">
            <a:extLst>
              <a:ext uri="{FF2B5EF4-FFF2-40B4-BE49-F238E27FC236}">
                <a16:creationId xmlns:a16="http://schemas.microsoft.com/office/drawing/2014/main" id="{AB6339BA-B796-4681-3D8F-8C85924D5AD0}"/>
              </a:ext>
            </a:extLst>
          </p:cNvPr>
          <p:cNvSpPr/>
          <p:nvPr/>
        </p:nvSpPr>
        <p:spPr>
          <a:xfrm>
            <a:off x="8705850" y="3578225"/>
            <a:ext cx="3168000" cy="5976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ja-JP" altLang="en-US" sz="1050">
                <a:solidFill>
                  <a:schemeClr val="tx1"/>
                </a:solidFill>
                <a:latin typeface="Times New Roman" panose="02020603050405020304" pitchFamily="18" charset="0"/>
                <a:cs typeface="Times New Roman" panose="02020603050405020304" pitchFamily="18" charset="0"/>
              </a:rPr>
              <a:t>  </a:t>
            </a:r>
            <a:r>
              <a:rPr kumimoji="1" lang="en-US" altLang="ja-JP" sz="1050">
                <a:solidFill>
                  <a:schemeClr val="tx1"/>
                </a:solidFill>
                <a:latin typeface="Times New Roman" panose="02020603050405020304" pitchFamily="18" charset="0"/>
                <a:cs typeface="Times New Roman" panose="02020603050405020304" pitchFamily="18" charset="0"/>
              </a:rPr>
              <a:t>INSTRUMENTATION SYSTEMS CAN'T WORK WELL UNLESS their separate elements-instrumenls, computers, peripherals-can communicate effectively with one another. There must be a way to tell an instrument (perhaps a digital voltmeter) what to do (go to the 10 Vdc range) and when to do it.  There must also be a way for the instrument to tell what it has accomplished [DVM reading is ..L9.765 Vdc). That these mainly digital messages be communicated clearly and conveniently serves the common in le rests of design engineers, instrument manufacturers. and system users alike.</a:t>
            </a:r>
          </a:p>
          <a:p>
            <a:r>
              <a:rPr lang="en-US" altLang="ja-JP" sz="1050">
                <a:solidFill>
                  <a:schemeClr val="tx1"/>
                </a:solidFill>
                <a:latin typeface="Times New Roman" panose="02020603050405020304" pitchFamily="18" charset="0"/>
                <a:cs typeface="Times New Roman" panose="02020603050405020304" pitchFamily="18" charset="0"/>
              </a:rPr>
              <a:t> </a:t>
            </a:r>
            <a:r>
              <a:rPr kumimoji="1" lang="en-US" altLang="ja-JP" sz="1050">
                <a:solidFill>
                  <a:schemeClr val="tx1"/>
                </a:solidFill>
                <a:latin typeface="Times New Roman" panose="02020603050405020304" pitchFamily="18" charset="0"/>
                <a:cs typeface="Times New Roman" panose="02020603050405020304" pitchFamily="18" charset="0"/>
              </a:rPr>
              <a:t>  Recognizing this, representatives of various Hewlett-Packard divisions began about eight years ago to discuss what techniques might be appropriate for a digital interface system that would be applicable to most HP programmable instruments. One such general-purpose system bas now been developed. It is described in detail in the article beginning on page 2. In this article I will summarize what has happened in the last few years to influence the evolulion of this system.</a:t>
            </a:r>
          </a:p>
          <a:p>
            <a:endParaRPr lang="en-US" altLang="ja-JP" sz="1050">
              <a:solidFill>
                <a:schemeClr val="tx1"/>
              </a:solidFill>
              <a:latin typeface="Times New Roman" panose="02020603050405020304" pitchFamily="18" charset="0"/>
              <a:cs typeface="Times New Roman" panose="02020603050405020304" pitchFamily="18" charset="0"/>
            </a:endParaRPr>
          </a:p>
          <a:p>
            <a:r>
              <a:rPr kumimoji="1" lang="en-US" altLang="ja-JP" sz="1050" b="1">
                <a:solidFill>
                  <a:schemeClr val="tx1"/>
                </a:solidFill>
                <a:latin typeface="Arial" panose="020B0604020202020204" pitchFamily="34" charset="0"/>
                <a:cs typeface="Arial" panose="020B0604020202020204" pitchFamily="34" charset="0"/>
              </a:rPr>
              <a:t>Where We've Been </a:t>
            </a:r>
          </a:p>
          <a:p>
            <a:r>
              <a:rPr kumimoji="1" lang="ja-JP" altLang="en-US" sz="1050">
                <a:solidFill>
                  <a:schemeClr val="tx1"/>
                </a:solidFill>
                <a:latin typeface="Times New Roman" panose="02020603050405020304" pitchFamily="18" charset="0"/>
                <a:cs typeface="Times New Roman" panose="02020603050405020304" pitchFamily="18" charset="0"/>
              </a:rPr>
              <a:t>  </a:t>
            </a:r>
            <a:r>
              <a:rPr kumimoji="1" lang="en-US" altLang="ja-JP" sz="1050">
                <a:solidFill>
                  <a:schemeClr val="tx1"/>
                </a:solidFill>
                <a:latin typeface="Times New Roman" panose="02020603050405020304" pitchFamily="18" charset="0"/>
                <a:cs typeface="Times New Roman" panose="02020603050405020304" pitchFamily="18" charset="0"/>
              </a:rPr>
              <a:t>The earliest programmable instruments were programmed by contact closures. Frequently this was accomplished on a line-per-function basis where each program input line was dedicated to a specific task (i.e., one program line for each range or function). Program input lines typically did not have storage. Inputs were usually generated by means of simple. economical, mechanical switches, or later, solidstate switches. In either case, the logic convention or assertion state was "ground true.“</a:t>
            </a:r>
          </a:p>
          <a:p>
            <a:r>
              <a:rPr kumimoji="1" lang="en-US" altLang="ja-JP" sz="1050">
                <a:solidFill>
                  <a:schemeClr val="tx1"/>
                </a:solidFill>
                <a:latin typeface="Times New Roman" panose="02020603050405020304" pitchFamily="18" charset="0"/>
                <a:cs typeface="Times New Roman" panose="02020603050405020304" pitchFamily="18" charset="0"/>
              </a:rPr>
              <a:t> Unlike program inputs, measurements results were usually output in coded form (e.g., two's complement </a:t>
            </a:r>
          </a:p>
        </p:txBody>
      </p:sp>
      <p:sp>
        <p:nvSpPr>
          <p:cNvPr id="10" name="正方形/長方形 9">
            <a:extLst>
              <a:ext uri="{FF2B5EF4-FFF2-40B4-BE49-F238E27FC236}">
                <a16:creationId xmlns:a16="http://schemas.microsoft.com/office/drawing/2014/main" id="{56210423-ED0A-1875-894E-C28540854E2C}"/>
              </a:ext>
            </a:extLst>
          </p:cNvPr>
          <p:cNvSpPr/>
          <p:nvPr/>
        </p:nvSpPr>
        <p:spPr>
          <a:xfrm>
            <a:off x="704850" y="3578225"/>
            <a:ext cx="3168000" cy="5976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ja-JP" altLang="en-US" sz="1050">
                <a:solidFill>
                  <a:schemeClr val="tx1"/>
                </a:solidFill>
                <a:latin typeface="メイリオ" panose="020B0604030504040204" pitchFamily="50" charset="-128"/>
                <a:ea typeface="メイリオ" panose="020B0604030504040204" pitchFamily="50" charset="-128"/>
              </a:rPr>
              <a:t>　計器、コンピュータ、周辺機器など、それぞれの要素が互いに効果的に通信できなければ、計測システムはうまく機能しません。計器（例えばデジタル電圧計）に何をすべきか（</a:t>
            </a:r>
            <a:r>
              <a:rPr kumimoji="1" lang="en-US" altLang="ja-JP" sz="1050">
                <a:solidFill>
                  <a:schemeClr val="tx1"/>
                </a:solidFill>
                <a:latin typeface="メイリオ" panose="020B0604030504040204" pitchFamily="50" charset="-128"/>
                <a:ea typeface="メイリオ" panose="020B0604030504040204" pitchFamily="50" charset="-128"/>
              </a:rPr>
              <a:t>10 Vdc</a:t>
            </a:r>
            <a:r>
              <a:rPr kumimoji="1" lang="ja-JP" altLang="en-US" sz="1050">
                <a:solidFill>
                  <a:schemeClr val="tx1"/>
                </a:solidFill>
                <a:latin typeface="メイリオ" panose="020B0604030504040204" pitchFamily="50" charset="-128"/>
                <a:ea typeface="メイリオ" panose="020B0604030504040204" pitchFamily="50" charset="-128"/>
              </a:rPr>
              <a:t>レンジにする）、そしていつそれをすべきかを指示する方法がなければなりません。また、計測器が何を達成したかを伝える方法も必要です（</a:t>
            </a:r>
            <a:r>
              <a:rPr kumimoji="1" lang="en-US" altLang="ja-JP" sz="1050">
                <a:solidFill>
                  <a:schemeClr val="tx1"/>
                </a:solidFill>
                <a:latin typeface="メイリオ" panose="020B0604030504040204" pitchFamily="50" charset="-128"/>
                <a:ea typeface="メイリオ" panose="020B0604030504040204" pitchFamily="50" charset="-128"/>
              </a:rPr>
              <a:t>DVM</a:t>
            </a:r>
            <a:r>
              <a:rPr kumimoji="1" lang="ja-JP" altLang="en-US" sz="1050">
                <a:solidFill>
                  <a:schemeClr val="tx1"/>
                </a:solidFill>
                <a:latin typeface="メイリオ" panose="020B0604030504040204" pitchFamily="50" charset="-128"/>
                <a:ea typeface="メイリオ" panose="020B0604030504040204" pitchFamily="50" charset="-128"/>
              </a:rPr>
              <a:t>の読みは</a:t>
            </a:r>
            <a:r>
              <a:rPr kumimoji="1" lang="en-US" altLang="ja-JP" sz="1050">
                <a:solidFill>
                  <a:schemeClr val="tx1"/>
                </a:solidFill>
                <a:latin typeface="メイリオ" panose="020B0604030504040204" pitchFamily="50" charset="-128"/>
                <a:ea typeface="メイリオ" panose="020B0604030504040204" pitchFamily="50" charset="-128"/>
              </a:rPr>
              <a:t>...L9.765 Vdc</a:t>
            </a:r>
            <a:r>
              <a:rPr kumimoji="1" lang="ja-JP" altLang="en-US" sz="1050">
                <a:solidFill>
                  <a:schemeClr val="tx1"/>
                </a:solidFill>
                <a:latin typeface="メイリオ" panose="020B0604030504040204" pitchFamily="50" charset="-128"/>
                <a:ea typeface="メイリオ" panose="020B0604030504040204" pitchFamily="50" charset="-128"/>
              </a:rPr>
              <a:t>）。このような主にデジタルのメッセージを明確かつ便利に伝達することは、設計エンジニア、計測器メーカ、そしてシステム・ユーザーにとって共通の課題です。</a:t>
            </a:r>
            <a:endParaRPr kumimoji="1" lang="en-US" altLang="ja-JP" sz="1050">
              <a:solidFill>
                <a:schemeClr val="tx1"/>
              </a:solidFill>
              <a:latin typeface="メイリオ" panose="020B0604030504040204" pitchFamily="50" charset="-128"/>
              <a:ea typeface="メイリオ" panose="020B0604030504040204" pitchFamily="50" charset="-128"/>
            </a:endParaRPr>
          </a:p>
          <a:p>
            <a:r>
              <a:rPr lang="ja-JP" altLang="en-US" sz="1050">
                <a:solidFill>
                  <a:schemeClr val="tx1"/>
                </a:solidFill>
                <a:latin typeface="メイリオ" panose="020B0604030504040204" pitchFamily="50" charset="-128"/>
                <a:ea typeface="メイリオ" panose="020B0604030504040204" pitchFamily="50" charset="-128"/>
              </a:rPr>
              <a:t>　</a:t>
            </a:r>
            <a:r>
              <a:rPr kumimoji="1" lang="ja-JP" altLang="en-US" sz="1050">
                <a:solidFill>
                  <a:schemeClr val="tx1"/>
                </a:solidFill>
                <a:latin typeface="メイリオ" panose="020B0604030504040204" pitchFamily="50" charset="-128"/>
                <a:ea typeface="メイリオ" panose="020B0604030504040204" pitchFamily="50" charset="-128"/>
              </a:rPr>
              <a:t>このことを認識したヒューレット・パッカード社の各部門の代表者は、約</a:t>
            </a:r>
            <a:r>
              <a:rPr kumimoji="1" lang="en-US" altLang="ja-JP" sz="1050">
                <a:solidFill>
                  <a:schemeClr val="tx1"/>
                </a:solidFill>
                <a:latin typeface="メイリオ" panose="020B0604030504040204" pitchFamily="50" charset="-128"/>
                <a:ea typeface="メイリオ" panose="020B0604030504040204" pitchFamily="50" charset="-128"/>
              </a:rPr>
              <a:t>8</a:t>
            </a:r>
            <a:r>
              <a:rPr kumimoji="1" lang="ja-JP" altLang="en-US" sz="1050">
                <a:solidFill>
                  <a:schemeClr val="tx1"/>
                </a:solidFill>
                <a:latin typeface="メイリオ" panose="020B0604030504040204" pitchFamily="50" charset="-128"/>
                <a:ea typeface="メイリオ" panose="020B0604030504040204" pitchFamily="50" charset="-128"/>
              </a:rPr>
              <a:t>年前にほとんどの</a:t>
            </a:r>
            <a:r>
              <a:rPr kumimoji="1" lang="en-US" altLang="ja-JP" sz="1050">
                <a:solidFill>
                  <a:schemeClr val="tx1"/>
                </a:solidFill>
                <a:latin typeface="メイリオ" panose="020B0604030504040204" pitchFamily="50" charset="-128"/>
                <a:ea typeface="メイリオ" panose="020B0604030504040204" pitchFamily="50" charset="-128"/>
              </a:rPr>
              <a:t>HP</a:t>
            </a:r>
            <a:r>
              <a:rPr kumimoji="1" lang="ja-JP" altLang="en-US" sz="1050">
                <a:solidFill>
                  <a:schemeClr val="tx1"/>
                </a:solidFill>
                <a:latin typeface="メイリオ" panose="020B0604030504040204" pitchFamily="50" charset="-128"/>
                <a:ea typeface="メイリオ" panose="020B0604030504040204" pitchFamily="50" charset="-128"/>
              </a:rPr>
              <a:t>製プログラマブル計器に適用可能なデジタル・インタフェースシステムにどのような技術がふさわしいかについて議論を始めた。現在、そのような汎用システムが開発された。その詳細については</a:t>
            </a:r>
            <a:r>
              <a:rPr kumimoji="1" lang="en-US" altLang="ja-JP" sz="1050">
                <a:solidFill>
                  <a:schemeClr val="tx1"/>
                </a:solidFill>
                <a:latin typeface="メイリオ" panose="020B0604030504040204" pitchFamily="50" charset="-128"/>
                <a:ea typeface="メイリオ" panose="020B0604030504040204" pitchFamily="50" charset="-128"/>
              </a:rPr>
              <a:t>2</a:t>
            </a:r>
            <a:r>
              <a:rPr kumimoji="1" lang="ja-JP" altLang="en-US" sz="1050">
                <a:solidFill>
                  <a:schemeClr val="tx1"/>
                </a:solidFill>
                <a:latin typeface="メイリオ" panose="020B0604030504040204" pitchFamily="50" charset="-128"/>
                <a:ea typeface="メイリオ" panose="020B0604030504040204" pitchFamily="50" charset="-128"/>
              </a:rPr>
              <a:t>ページからの記事で説明している。この記事ではこのシステムの進化に影響を与えたここ数年の出来事を要約する。</a:t>
            </a:r>
            <a:endParaRPr kumimoji="1" lang="en-US" altLang="ja-JP" sz="1050">
              <a:solidFill>
                <a:schemeClr val="tx1"/>
              </a:solidFill>
              <a:latin typeface="メイリオ" panose="020B0604030504040204" pitchFamily="50" charset="-128"/>
              <a:ea typeface="メイリオ" panose="020B0604030504040204" pitchFamily="50" charset="-128"/>
            </a:endParaRPr>
          </a:p>
          <a:p>
            <a:endParaRPr lang="en-US" altLang="ja-JP" sz="1050">
              <a:solidFill>
                <a:schemeClr val="tx1"/>
              </a:solidFill>
              <a:latin typeface="メイリオ" panose="020B0604030504040204" pitchFamily="50" charset="-128"/>
              <a:ea typeface="メイリオ" panose="020B0604030504040204" pitchFamily="50" charset="-128"/>
            </a:endParaRPr>
          </a:p>
          <a:p>
            <a:r>
              <a:rPr kumimoji="1" lang="ja-JP" altLang="en-US" sz="1050" b="1">
                <a:solidFill>
                  <a:schemeClr val="tx1"/>
                </a:solidFill>
                <a:latin typeface="メイリオ" panose="020B0604030504040204" pitchFamily="50" charset="-128"/>
                <a:ea typeface="メイリオ" panose="020B0604030504040204" pitchFamily="50" charset="-128"/>
              </a:rPr>
              <a:t>これまでの歩み</a:t>
            </a:r>
            <a:endParaRPr kumimoji="1" lang="en-US" altLang="ja-JP" sz="1050" b="1">
              <a:solidFill>
                <a:schemeClr val="tx1"/>
              </a:solidFill>
              <a:latin typeface="メイリオ" panose="020B0604030504040204" pitchFamily="50" charset="-128"/>
              <a:ea typeface="メイリオ" panose="020B0604030504040204" pitchFamily="50" charset="-128"/>
            </a:endParaRPr>
          </a:p>
          <a:p>
            <a:r>
              <a:rPr kumimoji="1" lang="ja-JP" altLang="en-US" sz="1050">
                <a:solidFill>
                  <a:schemeClr val="tx1"/>
                </a:solidFill>
                <a:latin typeface="メイリオ" panose="020B0604030504040204" pitchFamily="50" charset="-128"/>
                <a:ea typeface="メイリオ" panose="020B0604030504040204" pitchFamily="50" charset="-128"/>
              </a:rPr>
              <a:t>  初期のプログラマブル計器は、接点クロージャによってプログラムされていました。これは、各プログラム入力ラインが特定のタスク（すなわち、各レンジまたはファンクションに</a:t>
            </a:r>
            <a:r>
              <a:rPr kumimoji="1" lang="en-US" altLang="ja-JP" sz="1050">
                <a:solidFill>
                  <a:schemeClr val="tx1"/>
                </a:solidFill>
                <a:latin typeface="メイリオ" panose="020B0604030504040204" pitchFamily="50" charset="-128"/>
                <a:ea typeface="メイリオ" panose="020B0604030504040204" pitchFamily="50" charset="-128"/>
              </a:rPr>
              <a:t>1</a:t>
            </a:r>
            <a:r>
              <a:rPr kumimoji="1" lang="ja-JP" altLang="en-US" sz="1050">
                <a:solidFill>
                  <a:schemeClr val="tx1"/>
                </a:solidFill>
                <a:latin typeface="メイリオ" panose="020B0604030504040204" pitchFamily="50" charset="-128"/>
                <a:ea typeface="メイリオ" panose="020B0604030504040204" pitchFamily="50" charset="-128"/>
              </a:rPr>
              <a:t>つのプログラムライン）専用である、ラインごとのファンクションベースで達成されることがよくありました。プログラム入力行は通常、ストレージを持たなかった。入力は通常、シンプルで経済的な機械式スイッチ、または後に登場したソリッドステートスイッチによって生成された。いずれの場合も、論理規約またはアサーション状態は </a:t>
            </a:r>
            <a:r>
              <a:rPr kumimoji="1" lang="en-US" altLang="ja-JP" sz="1050">
                <a:solidFill>
                  <a:schemeClr val="tx1"/>
                </a:solidFill>
                <a:latin typeface="メイリオ" panose="020B0604030504040204" pitchFamily="50" charset="-128"/>
                <a:ea typeface="メイリオ" panose="020B0604030504040204" pitchFamily="50" charset="-128"/>
              </a:rPr>
              <a:t>"</a:t>
            </a:r>
            <a:r>
              <a:rPr kumimoji="1" lang="ja-JP" altLang="en-US" sz="1050">
                <a:solidFill>
                  <a:schemeClr val="tx1"/>
                </a:solidFill>
                <a:latin typeface="メイリオ" panose="020B0604030504040204" pitchFamily="50" charset="-128"/>
                <a:ea typeface="メイリオ" panose="020B0604030504040204" pitchFamily="50" charset="-128"/>
              </a:rPr>
              <a:t>接地真 </a:t>
            </a:r>
            <a:r>
              <a:rPr kumimoji="1" lang="en-US" altLang="ja-JP" sz="1050">
                <a:solidFill>
                  <a:schemeClr val="tx1"/>
                </a:solidFill>
                <a:latin typeface="メイリオ" panose="020B0604030504040204" pitchFamily="50" charset="-128"/>
                <a:ea typeface="メイリオ" panose="020B0604030504040204" pitchFamily="50" charset="-128"/>
              </a:rPr>
              <a:t>"</a:t>
            </a:r>
            <a:r>
              <a:rPr kumimoji="1" lang="ja-JP" altLang="en-US" sz="1050">
                <a:solidFill>
                  <a:schemeClr val="tx1"/>
                </a:solidFill>
                <a:latin typeface="メイリオ" panose="020B0604030504040204" pitchFamily="50" charset="-128"/>
                <a:ea typeface="メイリオ" panose="020B0604030504040204" pitchFamily="50" charset="-128"/>
              </a:rPr>
              <a:t>であった。</a:t>
            </a:r>
            <a:endParaRPr kumimoji="1" lang="en-US" altLang="ja-JP" sz="1050">
              <a:solidFill>
                <a:schemeClr val="tx1"/>
              </a:solidFill>
              <a:latin typeface="メイリオ" panose="020B0604030504040204" pitchFamily="50" charset="-128"/>
              <a:ea typeface="メイリオ" panose="020B0604030504040204" pitchFamily="50" charset="-128"/>
            </a:endParaRPr>
          </a:p>
          <a:p>
            <a:r>
              <a:rPr kumimoji="1" lang="ja-JP" altLang="en-US" sz="1050">
                <a:solidFill>
                  <a:schemeClr val="tx1"/>
                </a:solidFill>
                <a:latin typeface="メイリオ" panose="020B0604030504040204" pitchFamily="50" charset="-128"/>
                <a:ea typeface="メイリオ" panose="020B0604030504040204" pitchFamily="50" charset="-128"/>
              </a:rPr>
              <a:t>　プログラム入力とは異なり、測定結果は通常コード化された形で出力された（例えば、</a:t>
            </a:r>
            <a:r>
              <a:rPr kumimoji="1" lang="en-US" altLang="ja-JP" sz="1050">
                <a:solidFill>
                  <a:schemeClr val="tx1"/>
                </a:solidFill>
                <a:latin typeface="メイリオ" panose="020B0604030504040204" pitchFamily="50" charset="-128"/>
                <a:ea typeface="メイリオ" panose="020B0604030504040204" pitchFamily="50" charset="-128"/>
              </a:rPr>
              <a:t>2</a:t>
            </a:r>
            <a:r>
              <a:rPr kumimoji="1" lang="ja-JP" altLang="en-US" sz="1050">
                <a:solidFill>
                  <a:schemeClr val="tx1"/>
                </a:solidFill>
                <a:latin typeface="メイリオ" panose="020B0604030504040204" pitchFamily="50" charset="-128"/>
                <a:ea typeface="メイリオ" panose="020B0604030504040204" pitchFamily="50" charset="-128"/>
              </a:rPr>
              <a:t>の補</a:t>
            </a:r>
          </a:p>
        </p:txBody>
      </p:sp>
      <p:sp>
        <p:nvSpPr>
          <p:cNvPr id="11" name="正方形/長方形 10">
            <a:extLst>
              <a:ext uri="{FF2B5EF4-FFF2-40B4-BE49-F238E27FC236}">
                <a16:creationId xmlns:a16="http://schemas.microsoft.com/office/drawing/2014/main" id="{7987114F-D1EE-7877-2141-9BB0CF5B48D4}"/>
              </a:ext>
            </a:extLst>
          </p:cNvPr>
          <p:cNvSpPr/>
          <p:nvPr/>
        </p:nvSpPr>
        <p:spPr>
          <a:xfrm>
            <a:off x="11982450" y="3578225"/>
            <a:ext cx="3168000" cy="5976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050">
                <a:solidFill>
                  <a:schemeClr val="tx1"/>
                </a:solidFill>
                <a:latin typeface="Times New Roman" panose="02020603050405020304" pitchFamily="18" charset="0"/>
                <a:cs typeface="Times New Roman" panose="02020603050405020304" pitchFamily="18" charset="0"/>
              </a:rPr>
              <a:t>binary or binary-coded decimal). The mathematical perspective of engineers, along with ease of interpretation, usually led to the ''posilive true" assertion state for measurement data. Thus, input and output logic conventions were frequently dissimilar. This presents no particular problem when separate input and output lines are used, but the interface circuitry becomes costly when there is a direct connection between inputs and outputs and each uses a different logic convention.</a:t>
            </a:r>
          </a:p>
          <a:p>
            <a:r>
              <a:rPr kumimoji="1" lang="en-US" altLang="ja-JP" sz="1050">
                <a:solidFill>
                  <a:schemeClr val="tx1"/>
                </a:solidFill>
                <a:latin typeface="Times New Roman" panose="02020603050405020304" pitchFamily="18" charset="0"/>
                <a:cs typeface="Times New Roman" panose="02020603050405020304" pitchFamily="18" charset="0"/>
              </a:rPr>
              <a:t>  Separate unidirectional input and output lines for each instrument, the absence of program storage capability, inconsistent codes and formats, unique control techniques for each instrument, and liberal use of uncoded line-per-function program control signals are a few of the parameters that characterize the instrument interface environment from which we are now emerging.</a:t>
            </a:r>
          </a:p>
          <a:p>
            <a:endParaRPr lang="en-US" altLang="ja-JP" sz="1050" b="1">
              <a:solidFill>
                <a:schemeClr val="tx1"/>
              </a:solidFill>
              <a:latin typeface="Times New Roman" panose="02020603050405020304" pitchFamily="18" charset="0"/>
              <a:cs typeface="Times New Roman" panose="02020603050405020304" pitchFamily="18" charset="0"/>
            </a:endParaRPr>
          </a:p>
          <a:p>
            <a:r>
              <a:rPr kumimoji="1" lang="en-US" altLang="ja-JP" sz="1050" b="1">
                <a:solidFill>
                  <a:schemeClr val="tx1"/>
                </a:solidFill>
                <a:latin typeface="Arial" panose="020B0604020202020204" pitchFamily="34" charset="0"/>
                <a:cs typeface="Arial" panose="020B0604020202020204" pitchFamily="34" charset="0"/>
              </a:rPr>
              <a:t>Tracing the Evolution</a:t>
            </a:r>
          </a:p>
          <a:p>
            <a:r>
              <a:rPr kumimoji="1" lang="ja-JP" altLang="en-US" sz="1050">
                <a:solidFill>
                  <a:schemeClr val="tx1"/>
                </a:solidFill>
                <a:latin typeface="Times New Roman" panose="02020603050405020304" pitchFamily="18" charset="0"/>
                <a:cs typeface="Times New Roman" panose="02020603050405020304" pitchFamily="18" charset="0"/>
              </a:rPr>
              <a:t>　　</a:t>
            </a:r>
            <a:r>
              <a:rPr kumimoji="1" lang="en-US" altLang="ja-JP" sz="1050">
                <a:solidFill>
                  <a:schemeClr val="tx1"/>
                </a:solidFill>
                <a:latin typeface="Times New Roman" panose="02020603050405020304" pitchFamily="18" charset="0"/>
                <a:cs typeface="Times New Roman" panose="02020603050405020304" pitchFamily="18" charset="0"/>
              </a:rPr>
              <a:t>Looking back at specific hardware, one can see the changes in interface techniques that were implemented as problems were recognized and experience was gained.</a:t>
            </a:r>
          </a:p>
          <a:p>
            <a:r>
              <a:rPr kumimoji="1" lang="ja-JP" altLang="en-US" sz="1050">
                <a:solidFill>
                  <a:schemeClr val="tx1"/>
                </a:solidFill>
                <a:latin typeface="Times New Roman" panose="02020603050405020304" pitchFamily="18" charset="0"/>
                <a:cs typeface="Times New Roman" panose="02020603050405020304" pitchFamily="18" charset="0"/>
              </a:rPr>
              <a:t>  </a:t>
            </a:r>
            <a:r>
              <a:rPr kumimoji="1" lang="en-US" altLang="ja-JP" sz="1050">
                <a:solidFill>
                  <a:schemeClr val="tx1"/>
                </a:solidFill>
                <a:latin typeface="Times New Roman" panose="02020603050405020304" pitchFamily="18" charset="0"/>
                <a:cs typeface="Times New Roman" panose="02020603050405020304" pitchFamily="18" charset="0"/>
              </a:rPr>
              <a:t>The history of today's digital interface methods at Hewlett-Packard begins with the "Adam and Eve" of instrumentation systems, a frequency counter output coupled to a digital recorder input. Digital information was presented in parallel form, that is, all data bits for a complete frequency measurement were presented simul laneously. Information flow was unidirectional: the first frequency counters did not have programmable inputs, and it wasn't necessary to output data from the digital recorder. The marriage of these two products back in the mid-1950's proved highly successful. The event sparked much activity, and digitally coupled instrumentation systems were born at HP.</a:t>
            </a:r>
            <a:endParaRPr kumimoji="1" lang="ja-JP" altLang="en-US" sz="1050">
              <a:solidFill>
                <a:schemeClr val="tx1"/>
              </a:solidFill>
              <a:latin typeface="Times New Roman" panose="02020603050405020304" pitchFamily="18" charset="0"/>
              <a:cs typeface="Times New Roman" panose="02020603050405020304" pitchFamily="18" charset="0"/>
            </a:endParaRPr>
          </a:p>
        </p:txBody>
      </p:sp>
      <p:sp>
        <p:nvSpPr>
          <p:cNvPr id="12" name="正方形/長方形 11">
            <a:extLst>
              <a:ext uri="{FF2B5EF4-FFF2-40B4-BE49-F238E27FC236}">
                <a16:creationId xmlns:a16="http://schemas.microsoft.com/office/drawing/2014/main" id="{BC516257-41DA-B3D8-81E4-0CB95D1ED1AF}"/>
              </a:ext>
            </a:extLst>
          </p:cNvPr>
          <p:cNvSpPr/>
          <p:nvPr/>
        </p:nvSpPr>
        <p:spPr>
          <a:xfrm>
            <a:off x="4009389" y="3578225"/>
            <a:ext cx="3168000" cy="5976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ja-JP" altLang="en-US" sz="1050">
                <a:solidFill>
                  <a:schemeClr val="tx1"/>
                </a:solidFill>
                <a:latin typeface="メイリオ" panose="020B0604030504040204" pitchFamily="50" charset="-128"/>
                <a:ea typeface="メイリオ" panose="020B0604030504040204" pitchFamily="50" charset="-128"/>
              </a:rPr>
              <a:t>数</a:t>
            </a:r>
            <a:r>
              <a:rPr kumimoji="1" lang="en-US" altLang="ja-JP" sz="1050">
                <a:solidFill>
                  <a:schemeClr val="tx1"/>
                </a:solidFill>
                <a:latin typeface="メイリオ" panose="020B0604030504040204" pitchFamily="50" charset="-128"/>
                <a:ea typeface="メイリオ" panose="020B0604030504040204" pitchFamily="50" charset="-128"/>
              </a:rPr>
              <a:t>2</a:t>
            </a:r>
            <a:r>
              <a:rPr kumimoji="1" lang="ja-JP" altLang="en-US" sz="1050">
                <a:solidFill>
                  <a:schemeClr val="tx1"/>
                </a:solidFill>
                <a:latin typeface="メイリオ" panose="020B0604030504040204" pitchFamily="50" charset="-128"/>
                <a:ea typeface="メイリオ" panose="020B0604030504040204" pitchFamily="50" charset="-128"/>
              </a:rPr>
              <a:t>進数や</a:t>
            </a:r>
            <a:r>
              <a:rPr kumimoji="1" lang="en-US" altLang="ja-JP" sz="1050">
                <a:solidFill>
                  <a:schemeClr val="tx1"/>
                </a:solidFill>
                <a:latin typeface="メイリオ" panose="020B0604030504040204" pitchFamily="50" charset="-128"/>
                <a:ea typeface="メイリオ" panose="020B0604030504040204" pitchFamily="50" charset="-128"/>
              </a:rPr>
              <a:t>2</a:t>
            </a:r>
            <a:r>
              <a:rPr kumimoji="1" lang="ja-JP" altLang="en-US" sz="1050">
                <a:solidFill>
                  <a:schemeClr val="tx1"/>
                </a:solidFill>
                <a:latin typeface="メイリオ" panose="020B0604030504040204" pitchFamily="50" charset="-128"/>
                <a:ea typeface="メイリオ" panose="020B0604030504040204" pitchFamily="50" charset="-128"/>
              </a:rPr>
              <a:t>進コード化された</a:t>
            </a:r>
            <a:r>
              <a:rPr kumimoji="1" lang="en-US" altLang="ja-JP" sz="1050">
                <a:solidFill>
                  <a:schemeClr val="tx1"/>
                </a:solidFill>
                <a:latin typeface="メイリオ" panose="020B0604030504040204" pitchFamily="50" charset="-128"/>
                <a:ea typeface="メイリオ" panose="020B0604030504040204" pitchFamily="50" charset="-128"/>
              </a:rPr>
              <a:t>10</a:t>
            </a:r>
            <a:r>
              <a:rPr kumimoji="1" lang="ja-JP" altLang="en-US" sz="1050">
                <a:solidFill>
                  <a:schemeClr val="tx1"/>
                </a:solidFill>
                <a:latin typeface="メイリオ" panose="020B0604030504040204" pitchFamily="50" charset="-128"/>
                <a:ea typeface="メイリオ" panose="020B0604030504040204" pitchFamily="50" charset="-128"/>
              </a:rPr>
              <a:t>進数）。エンジニアの数学的観点と解釈のしやすさから、測定データのアサーション状態は通常「</a:t>
            </a:r>
            <a:r>
              <a:rPr lang="ja-JP" altLang="en-US" sz="1050">
                <a:solidFill>
                  <a:schemeClr val="tx1"/>
                </a:solidFill>
                <a:latin typeface="メイリオ" panose="020B0604030504040204" pitchFamily="50" charset="-128"/>
                <a:ea typeface="メイリオ" panose="020B0604030504040204" pitchFamily="50" charset="-128"/>
              </a:rPr>
              <a:t>ポジティブトゥルー</a:t>
            </a:r>
            <a:r>
              <a:rPr kumimoji="1" lang="ja-JP" altLang="en-US" sz="1050">
                <a:solidFill>
                  <a:schemeClr val="tx1"/>
                </a:solidFill>
                <a:latin typeface="メイリオ" panose="020B0604030504040204" pitchFamily="50" charset="-128"/>
                <a:ea typeface="メイリオ" panose="020B0604030504040204" pitchFamily="50" charset="-128"/>
              </a:rPr>
              <a:t>」であった。そのため、入力と出力の論理規約はしばしば異なっていた。このことは、入力と出力が別々のラインを使用する場合には特に問題とならないが、入力と出力が直接接続され、それぞれが異なる論理規約を使用する場合には、インタフェース回路が高価になる。</a:t>
            </a:r>
            <a:endParaRPr kumimoji="1" lang="en-US" altLang="ja-JP" sz="1050">
              <a:solidFill>
                <a:schemeClr val="tx1"/>
              </a:solidFill>
              <a:latin typeface="メイリオ" panose="020B0604030504040204" pitchFamily="50" charset="-128"/>
              <a:ea typeface="メイリオ" panose="020B0604030504040204" pitchFamily="50" charset="-128"/>
            </a:endParaRPr>
          </a:p>
          <a:p>
            <a:r>
              <a:rPr kumimoji="1" lang="ja-JP" altLang="en-US" sz="1050">
                <a:solidFill>
                  <a:schemeClr val="tx1"/>
                </a:solidFill>
                <a:latin typeface="メイリオ" panose="020B0604030504040204" pitchFamily="50" charset="-128"/>
                <a:ea typeface="メイリオ" panose="020B0604030504040204" pitchFamily="50" charset="-128"/>
              </a:rPr>
              <a:t>　各測定器の入出力ラインが一方向に分離されていること、プログラム保存機能がないこと、コードとフォーマットが一貫していないこと、各測定器に固有の制御技術があること、コード化されていない機能ごとのプログラム制御信号が多用されていることなどは、現在私たちが立ち上がりつつある測定器インタフェース環境を特徴づけるパラメータの一部である。</a:t>
            </a:r>
            <a:endParaRPr lang="en-US" altLang="ja-JP" sz="1050" b="1">
              <a:solidFill>
                <a:schemeClr val="tx1"/>
              </a:solidFill>
              <a:latin typeface="メイリオ" panose="020B0604030504040204" pitchFamily="50" charset="-128"/>
              <a:ea typeface="メイリオ" panose="020B0604030504040204" pitchFamily="50" charset="-128"/>
            </a:endParaRPr>
          </a:p>
          <a:p>
            <a:endParaRPr kumimoji="1" lang="en-US" altLang="ja-JP" sz="1050" b="1">
              <a:solidFill>
                <a:schemeClr val="tx1"/>
              </a:solidFill>
              <a:latin typeface="メイリオ" panose="020B0604030504040204" pitchFamily="50" charset="-128"/>
              <a:ea typeface="メイリオ" panose="020B0604030504040204" pitchFamily="50" charset="-128"/>
            </a:endParaRPr>
          </a:p>
          <a:p>
            <a:r>
              <a:rPr kumimoji="1" lang="ja-JP" altLang="en-US" sz="1050" b="1">
                <a:solidFill>
                  <a:schemeClr val="tx1"/>
                </a:solidFill>
                <a:latin typeface="メイリオ" panose="020B0604030504040204" pitchFamily="50" charset="-128"/>
                <a:ea typeface="メイリオ" panose="020B0604030504040204" pitchFamily="50" charset="-128"/>
              </a:rPr>
              <a:t>進化の軌跡</a:t>
            </a:r>
            <a:endParaRPr kumimoji="1" lang="en-US" altLang="ja-JP" sz="1050" b="1">
              <a:solidFill>
                <a:schemeClr val="tx1"/>
              </a:solidFill>
              <a:latin typeface="メイリオ" panose="020B0604030504040204" pitchFamily="50" charset="-128"/>
              <a:ea typeface="メイリオ" panose="020B0604030504040204" pitchFamily="50" charset="-128"/>
            </a:endParaRPr>
          </a:p>
          <a:p>
            <a:r>
              <a:rPr kumimoji="1" lang="ja-JP" altLang="en-US" sz="1050">
                <a:solidFill>
                  <a:schemeClr val="tx1"/>
                </a:solidFill>
                <a:latin typeface="メイリオ" panose="020B0604030504040204" pitchFamily="50" charset="-128"/>
                <a:ea typeface="メイリオ" panose="020B0604030504040204" pitchFamily="50" charset="-128"/>
              </a:rPr>
              <a:t>　具体的なハードウェアを振り返ってみると、問題が認識され、経験を積むにつれて実装されたインタフェース技術の変遷を見ることができる。</a:t>
            </a:r>
            <a:endParaRPr kumimoji="1" lang="en-US" altLang="ja-JP" sz="1050">
              <a:solidFill>
                <a:schemeClr val="tx1"/>
              </a:solidFill>
              <a:latin typeface="メイリオ" panose="020B0604030504040204" pitchFamily="50" charset="-128"/>
              <a:ea typeface="メイリオ" panose="020B0604030504040204" pitchFamily="50" charset="-128"/>
            </a:endParaRPr>
          </a:p>
          <a:p>
            <a:r>
              <a:rPr lang="ja-JP" altLang="en-US" sz="1050">
                <a:solidFill>
                  <a:schemeClr val="tx1"/>
                </a:solidFill>
                <a:latin typeface="メイリオ" panose="020B0604030504040204" pitchFamily="50" charset="-128"/>
                <a:ea typeface="メイリオ" panose="020B0604030504040204" pitchFamily="50" charset="-128"/>
              </a:rPr>
              <a:t>　</a:t>
            </a:r>
            <a:r>
              <a:rPr kumimoji="1" lang="ja-JP" altLang="en-US" sz="1050">
                <a:solidFill>
                  <a:schemeClr val="tx1"/>
                </a:solidFill>
                <a:latin typeface="メイリオ" panose="020B0604030504040204" pitchFamily="50" charset="-128"/>
                <a:ea typeface="メイリオ" panose="020B0604030504040204" pitchFamily="50" charset="-128"/>
              </a:rPr>
              <a:t>ヒューレット・パッカード社における今日のデジタル・インタフェース手法の歴史は、計測システムの「アダムとイブ」、すなわちデジタル・レコーダ入力に結合された周波数カウンタ出力から始まる。デジタル情報はパラレル形式で表示され、つまり、完全な周波数測定の全データ・ビットが同時に表示された。情報の流れは一方向だった。最初の周波数カウンタはプログラム可能な入力を持たず、デジタル・レコーダからデータを出力する必要はなかった。</a:t>
            </a:r>
            <a:r>
              <a:rPr kumimoji="1" lang="en-US" altLang="ja-JP" sz="1050">
                <a:solidFill>
                  <a:schemeClr val="tx1"/>
                </a:solidFill>
                <a:latin typeface="メイリオ" panose="020B0604030504040204" pitchFamily="50" charset="-128"/>
                <a:ea typeface="メイリオ" panose="020B0604030504040204" pitchFamily="50" charset="-128"/>
              </a:rPr>
              <a:t>1950</a:t>
            </a:r>
            <a:r>
              <a:rPr kumimoji="1" lang="ja-JP" altLang="en-US" sz="1050">
                <a:solidFill>
                  <a:schemeClr val="tx1"/>
                </a:solidFill>
                <a:latin typeface="メイリオ" panose="020B0604030504040204" pitchFamily="50" charset="-128"/>
                <a:ea typeface="メイリオ" panose="020B0604030504040204" pitchFamily="50" charset="-128"/>
              </a:rPr>
              <a:t>年代半ばに、この</a:t>
            </a:r>
            <a:r>
              <a:rPr kumimoji="1" lang="en-US" altLang="ja-JP" sz="1050">
                <a:solidFill>
                  <a:schemeClr val="tx1"/>
                </a:solidFill>
                <a:latin typeface="メイリオ" panose="020B0604030504040204" pitchFamily="50" charset="-128"/>
                <a:ea typeface="メイリオ" panose="020B0604030504040204" pitchFamily="50" charset="-128"/>
              </a:rPr>
              <a:t>2</a:t>
            </a:r>
            <a:r>
              <a:rPr kumimoji="1" lang="ja-JP" altLang="en-US" sz="1050">
                <a:solidFill>
                  <a:schemeClr val="tx1"/>
                </a:solidFill>
                <a:latin typeface="メイリオ" panose="020B0604030504040204" pitchFamily="50" charset="-128"/>
                <a:ea typeface="メイリオ" panose="020B0604030504040204" pitchFamily="50" charset="-128"/>
              </a:rPr>
              <a:t>つの製品が組み合わされ、大成功を収めた。この出来事は多くの活動を呼び起こし、</a:t>
            </a:r>
            <a:r>
              <a:rPr kumimoji="1" lang="en-US" altLang="ja-JP" sz="1050">
                <a:solidFill>
                  <a:schemeClr val="tx1"/>
                </a:solidFill>
                <a:latin typeface="メイリオ" panose="020B0604030504040204" pitchFamily="50" charset="-128"/>
                <a:ea typeface="メイリオ" panose="020B0604030504040204" pitchFamily="50" charset="-128"/>
              </a:rPr>
              <a:t>HP</a:t>
            </a:r>
            <a:r>
              <a:rPr kumimoji="1" lang="ja-JP" altLang="en-US" sz="1050">
                <a:solidFill>
                  <a:schemeClr val="tx1"/>
                </a:solidFill>
                <a:latin typeface="メイリオ" panose="020B0604030504040204" pitchFamily="50" charset="-128"/>
                <a:ea typeface="メイリオ" panose="020B0604030504040204" pitchFamily="50" charset="-128"/>
              </a:rPr>
              <a:t>でデジタル結合計測システムが誕生した。</a:t>
            </a:r>
          </a:p>
        </p:txBody>
      </p:sp>
      <p:sp>
        <p:nvSpPr>
          <p:cNvPr id="13" name="正方形/長方形 12">
            <a:extLst>
              <a:ext uri="{FF2B5EF4-FFF2-40B4-BE49-F238E27FC236}">
                <a16:creationId xmlns:a16="http://schemas.microsoft.com/office/drawing/2014/main" id="{C20E24F1-E2B4-05BA-14C3-81B81E3DED49}"/>
              </a:ext>
            </a:extLst>
          </p:cNvPr>
          <p:cNvSpPr/>
          <p:nvPr/>
        </p:nvSpPr>
        <p:spPr>
          <a:xfrm>
            <a:off x="8705850" y="2905025"/>
            <a:ext cx="4191000" cy="216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000" b="1">
                <a:solidFill>
                  <a:sysClr val="windowText" lastClr="000000"/>
                </a:solidFill>
                <a:latin typeface="Arial" panose="020B0604020202020204" pitchFamily="34" charset="0"/>
                <a:cs typeface="Arial" panose="020B0604020202020204" pitchFamily="34" charset="0"/>
              </a:rPr>
              <a:t>By Donald C.Loughry</a:t>
            </a:r>
            <a:endParaRPr kumimoji="1" lang="ja-JP" altLang="en-US" sz="1000" b="1">
              <a:solidFill>
                <a:sysClr val="windowText" lastClr="000000"/>
              </a:solidFill>
              <a:latin typeface="Arial" panose="020B0604020202020204" pitchFamily="34" charset="0"/>
              <a:cs typeface="Arial" panose="020B0604020202020204" pitchFamily="34" charset="0"/>
            </a:endParaRPr>
          </a:p>
        </p:txBody>
      </p:sp>
      <p:sp>
        <p:nvSpPr>
          <p:cNvPr id="14" name="正方形/長方形 13">
            <a:extLst>
              <a:ext uri="{FF2B5EF4-FFF2-40B4-BE49-F238E27FC236}">
                <a16:creationId xmlns:a16="http://schemas.microsoft.com/office/drawing/2014/main" id="{33F29203-80A8-C4B2-5170-656792F20BD9}"/>
              </a:ext>
            </a:extLst>
          </p:cNvPr>
          <p:cNvSpPr/>
          <p:nvPr/>
        </p:nvSpPr>
        <p:spPr>
          <a:xfrm>
            <a:off x="628650" y="2905025"/>
            <a:ext cx="4191000" cy="216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ja-JP" altLang="en-US" sz="1000" b="1">
                <a:solidFill>
                  <a:sysClr val="windowText" lastClr="000000"/>
                </a:solidFill>
                <a:latin typeface="メイリオ" panose="020B0604030504040204" pitchFamily="50" charset="-128"/>
                <a:ea typeface="メイリオ" panose="020B0604030504040204" pitchFamily="50" charset="-128"/>
                <a:cs typeface="Arial" panose="020B0604020202020204" pitchFamily="34" charset="0"/>
              </a:rPr>
              <a:t>ドナルド・</a:t>
            </a:r>
            <a:r>
              <a:rPr kumimoji="1" lang="en-US" altLang="ja-JP" sz="1000" b="1">
                <a:solidFill>
                  <a:sysClr val="windowText" lastClr="000000"/>
                </a:solidFill>
                <a:latin typeface="メイリオ" panose="020B0604030504040204" pitchFamily="50" charset="-128"/>
                <a:ea typeface="メイリオ" panose="020B0604030504040204" pitchFamily="50" charset="-128"/>
                <a:cs typeface="Arial" panose="020B0604020202020204" pitchFamily="34" charset="0"/>
              </a:rPr>
              <a:t>C</a:t>
            </a:r>
            <a:r>
              <a:rPr kumimoji="1" lang="ja-JP" altLang="en-US" sz="1000" b="1">
                <a:solidFill>
                  <a:sysClr val="windowText" lastClr="000000"/>
                </a:solidFill>
                <a:latin typeface="メイリオ" panose="020B0604030504040204" pitchFamily="50" charset="-128"/>
                <a:ea typeface="メイリオ" panose="020B0604030504040204" pitchFamily="50" charset="-128"/>
                <a:cs typeface="Arial" panose="020B0604020202020204" pitchFamily="34" charset="0"/>
              </a:rPr>
              <a:t>・ラフリー著</a:t>
            </a:r>
          </a:p>
        </p:txBody>
      </p:sp>
      <p:sp>
        <p:nvSpPr>
          <p:cNvPr id="15" name="object 3">
            <a:extLst>
              <a:ext uri="{FF2B5EF4-FFF2-40B4-BE49-F238E27FC236}">
                <a16:creationId xmlns:a16="http://schemas.microsoft.com/office/drawing/2014/main" id="{DC4262BA-23BA-90FA-4596-F98120E777E0}"/>
              </a:ext>
            </a:extLst>
          </p:cNvPr>
          <p:cNvSpPr txBox="1"/>
          <p:nvPr/>
        </p:nvSpPr>
        <p:spPr>
          <a:xfrm>
            <a:off x="836677" y="9521825"/>
            <a:ext cx="6395982" cy="144000"/>
          </a:xfrm>
          <a:prstGeom prst="rect">
            <a:avLst/>
          </a:prstGeom>
          <a:solidFill>
            <a:schemeClr val="bg1"/>
          </a:solidFill>
        </p:spPr>
        <p:txBody>
          <a:bodyPr vert="horz" wrap="none" lIns="0" tIns="0" rIns="0" bIns="0" rtlCol="0" anchor="b">
            <a:noAutofit/>
          </a:bodyPr>
          <a:lstStyle/>
          <a:p>
            <a:pPr marL="12700">
              <a:lnSpc>
                <a:spcPts val="805"/>
              </a:lnSpc>
            </a:pPr>
            <a:r>
              <a:rPr lang="en-US" sz="500">
                <a:latin typeface="Arial"/>
                <a:cs typeface="Arial"/>
              </a:rPr>
              <a:t> .                                                                                                                                                                             </a:t>
            </a:r>
            <a:r>
              <a:rPr lang="en-US" sz="900">
                <a:latin typeface="Arial"/>
                <a:cs typeface="Arial"/>
              </a:rPr>
              <a:t>8</a:t>
            </a:r>
            <a:r>
              <a:rPr lang="en-US" sz="500">
                <a:latin typeface="Arial"/>
                <a:cs typeface="Arial"/>
              </a:rPr>
              <a:t>                                                                                                           </a:t>
            </a:r>
            <a:endParaRPr lang="en-US" altLang="ja-JP" sz="500">
              <a:latin typeface="Arial"/>
              <a:cs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5" name="図 104">
            <a:extLst>
              <a:ext uri="{FF2B5EF4-FFF2-40B4-BE49-F238E27FC236}">
                <a16:creationId xmlns:a16="http://schemas.microsoft.com/office/drawing/2014/main" id="{763BF65E-0730-DC63-7557-F7D98A195A56}"/>
              </a:ext>
            </a:extLst>
          </p:cNvPr>
          <p:cNvPicPr>
            <a:picLocks noChangeAspect="1"/>
          </p:cNvPicPr>
          <p:nvPr/>
        </p:nvPicPr>
        <p:blipFill>
          <a:blip r:embed="rId2"/>
          <a:stretch>
            <a:fillRect/>
          </a:stretch>
        </p:blipFill>
        <p:spPr>
          <a:xfrm>
            <a:off x="731469" y="4490855"/>
            <a:ext cx="3097581" cy="4497570"/>
          </a:xfrm>
          <a:prstGeom prst="rect">
            <a:avLst/>
          </a:prstGeom>
        </p:spPr>
      </p:pic>
      <p:pic>
        <p:nvPicPr>
          <p:cNvPr id="107" name="図 106">
            <a:extLst>
              <a:ext uri="{FF2B5EF4-FFF2-40B4-BE49-F238E27FC236}">
                <a16:creationId xmlns:a16="http://schemas.microsoft.com/office/drawing/2014/main" id="{C106A898-5BD9-0D7C-A6AC-A14FCCA0C4D9}"/>
              </a:ext>
            </a:extLst>
          </p:cNvPr>
          <p:cNvPicPr>
            <a:picLocks noChangeAspect="1"/>
          </p:cNvPicPr>
          <p:nvPr/>
        </p:nvPicPr>
        <p:blipFill>
          <a:blip r:embed="rId3"/>
          <a:stretch>
            <a:fillRect/>
          </a:stretch>
        </p:blipFill>
        <p:spPr>
          <a:xfrm>
            <a:off x="3981450" y="4564717"/>
            <a:ext cx="3085006" cy="2137708"/>
          </a:xfrm>
          <a:prstGeom prst="rect">
            <a:avLst/>
          </a:prstGeom>
        </p:spPr>
      </p:pic>
      <p:sp>
        <p:nvSpPr>
          <p:cNvPr id="2" name="object 2"/>
          <p:cNvSpPr/>
          <p:nvPr/>
        </p:nvSpPr>
        <p:spPr>
          <a:xfrm>
            <a:off x="8050531" y="0"/>
            <a:ext cx="7741919" cy="10046207"/>
          </a:xfrm>
          <a:prstGeom prst="rect">
            <a:avLst/>
          </a:prstGeom>
          <a:blipFill>
            <a:blip r:embed="rId4" cstate="print"/>
            <a:stretch>
              <a:fillRect/>
            </a:stretch>
          </a:blipFill>
        </p:spPr>
        <p:txBody>
          <a:bodyPr wrap="square" lIns="0" tIns="0" rIns="0" bIns="0" rtlCol="0"/>
          <a:lstStyle/>
          <a:p>
            <a:endParaRPr/>
          </a:p>
        </p:txBody>
      </p:sp>
      <p:sp>
        <p:nvSpPr>
          <p:cNvPr id="3" name="object 3"/>
          <p:cNvSpPr txBox="1">
            <a:spLocks noGrp="1"/>
          </p:cNvSpPr>
          <p:nvPr>
            <p:ph type="ftr" sz="quarter" idx="5"/>
          </p:nvPr>
        </p:nvSpPr>
        <p:spPr>
          <a:xfrm>
            <a:off x="2673350" y="9872571"/>
            <a:ext cx="1623060" cy="114300"/>
          </a:xfrm>
          <a:prstGeom prst="rect">
            <a:avLst/>
          </a:prstGeom>
        </p:spPr>
        <p:txBody>
          <a:bodyPr vert="horz" wrap="square" lIns="0" tIns="0" rIns="0" bIns="0" rtlCol="0">
            <a:spAutoFit/>
          </a:bodyPr>
          <a:lstStyle/>
          <a:p>
            <a:pPr marL="12700">
              <a:lnSpc>
                <a:spcPts val="805"/>
              </a:lnSpc>
            </a:pPr>
            <a:r>
              <a:rPr dirty="0">
                <a:latin typeface="Arial"/>
                <a:cs typeface="Arial"/>
              </a:rPr>
              <a:t>© Copr. 1949-1998 Hewlett-Packard</a:t>
            </a:r>
            <a:r>
              <a:rPr spc="-105" dirty="0">
                <a:latin typeface="Arial"/>
                <a:cs typeface="Arial"/>
              </a:rPr>
              <a:t> </a:t>
            </a:r>
            <a:r>
              <a:rPr dirty="0">
                <a:latin typeface="Arial"/>
                <a:cs typeface="Arial"/>
              </a:rPr>
              <a:t>Co.</a:t>
            </a:r>
          </a:p>
        </p:txBody>
      </p:sp>
      <p:sp>
        <p:nvSpPr>
          <p:cNvPr id="4" name="正方形/長方形 3">
            <a:extLst>
              <a:ext uri="{FF2B5EF4-FFF2-40B4-BE49-F238E27FC236}">
                <a16:creationId xmlns:a16="http://schemas.microsoft.com/office/drawing/2014/main" id="{9B57301E-F8B9-5B49-DF49-3FBC158427EF}"/>
              </a:ext>
            </a:extLst>
          </p:cNvPr>
          <p:cNvSpPr/>
          <p:nvPr/>
        </p:nvSpPr>
        <p:spPr>
          <a:xfrm>
            <a:off x="8640900" y="911225"/>
            <a:ext cx="3168000" cy="349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050">
                <a:solidFill>
                  <a:schemeClr val="tx1"/>
                </a:solidFill>
                <a:latin typeface="Times New Roman" panose="02020603050405020304" pitchFamily="18" charset="0"/>
                <a:cs typeface="Times New Roman" panose="02020603050405020304" pitchFamily="18" charset="0"/>
              </a:rPr>
              <a:t>event sparked much activity, and digitally coupled instrumentation systems were born at HP.</a:t>
            </a:r>
          </a:p>
          <a:p>
            <a:r>
              <a:rPr kumimoji="1" lang="en-US" altLang="ja-JP" sz="1050">
                <a:solidFill>
                  <a:schemeClr val="tx1"/>
                </a:solidFill>
                <a:latin typeface="Times New Roman" panose="02020603050405020304" pitchFamily="18" charset="0"/>
                <a:cs typeface="Times New Roman" panose="02020603050405020304" pitchFamily="18" charset="0"/>
              </a:rPr>
              <a:t>  Within five years digital interfaces were commonplace. Digital voltmeters. scanners, power supplies, remote displays, and other products were added to the growing family. By this time some products, digital voltmeters in particular, required both digital inputs and outputs. The voltmeter not only generated measurement data but was programmable as well. This was another significant event in the interface world.</a:t>
            </a:r>
          </a:p>
          <a:p>
            <a:r>
              <a:rPr kumimoji="1" lang="en-US" altLang="ja-JP" sz="1050">
                <a:solidFill>
                  <a:schemeClr val="tx1"/>
                </a:solidFill>
                <a:latin typeface="Times New Roman" panose="02020603050405020304" pitchFamily="18" charset="0"/>
                <a:cs typeface="Times New Roman" panose="02020603050405020304" pitchFamily="18" charset="0"/>
              </a:rPr>
              <a:t>  Along with this new capability came the need to program many products within one system. The solution was to create a special purpose controller, backed up by a paper tape or punched card memory. The interface network formed a radial or star structure as shown in Fig. 1. Most of these systems were custom-designed mixtures of standard instruments and special products. While the number of system elements expanded rapidly, each digital interface remained unique with little similarity lo others.</a:t>
            </a:r>
          </a:p>
          <a:p>
            <a:r>
              <a:rPr kumimoji="1" lang="en-US" altLang="ja-JP" sz="1050">
                <a:solidFill>
                  <a:schemeClr val="tx1"/>
                </a:solidFill>
                <a:latin typeface="Times New Roman" panose="02020603050405020304" pitchFamily="18" charset="0"/>
                <a:cs typeface="Times New Roman" panose="02020603050405020304" pitchFamily="18" charset="0"/>
              </a:rPr>
              <a:t>  The next interface milestone saw the introduc-</a:t>
            </a:r>
          </a:p>
        </p:txBody>
      </p:sp>
      <p:sp>
        <p:nvSpPr>
          <p:cNvPr id="6" name="正方形/長方形 5">
            <a:extLst>
              <a:ext uri="{FF2B5EF4-FFF2-40B4-BE49-F238E27FC236}">
                <a16:creationId xmlns:a16="http://schemas.microsoft.com/office/drawing/2014/main" id="{D6FA53D1-4C2E-0034-78C2-40F8D8C2D3FE}"/>
              </a:ext>
            </a:extLst>
          </p:cNvPr>
          <p:cNvSpPr/>
          <p:nvPr/>
        </p:nvSpPr>
        <p:spPr>
          <a:xfrm>
            <a:off x="11965310" y="911225"/>
            <a:ext cx="3168000" cy="349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ja-JP" sz="1050">
                <a:solidFill>
                  <a:schemeClr val="tx1"/>
                </a:solidFill>
                <a:latin typeface="Times New Roman" panose="02020603050405020304" pitchFamily="18" charset="0"/>
                <a:cs typeface="Times New Roman" panose="02020603050405020304" pitchFamily="18" charset="0"/>
              </a:rPr>
              <a:t>t</a:t>
            </a:r>
            <a:r>
              <a:rPr kumimoji="1" lang="en-US" altLang="ja-JP" sz="1050">
                <a:solidFill>
                  <a:schemeClr val="tx1"/>
                </a:solidFill>
                <a:latin typeface="Times New Roman" panose="02020603050405020304" pitchFamily="18" charset="0"/>
                <a:cs typeface="Times New Roman" panose="02020603050405020304" pitchFamily="18" charset="0"/>
              </a:rPr>
              <a:t>ion of small. stand-alone, relatively low-priced, standard instrument systems with program control capability internal to one of the products. These systems forced the start of more commonality among the interface characteristics. Programmable inputs needed lo have common signal levels and logic conventions. Attention was focused on common code structure and data format.</a:t>
            </a:r>
          </a:p>
          <a:p>
            <a:r>
              <a:rPr kumimoji="1" lang="en-US" altLang="ja-JP" sz="1050">
                <a:solidFill>
                  <a:schemeClr val="tx1"/>
                </a:solidFill>
                <a:latin typeface="Times New Roman" panose="02020603050405020304" pitchFamily="18" charset="0"/>
                <a:cs typeface="Times New Roman" panose="02020603050405020304" pitchFamily="18" charset="0"/>
              </a:rPr>
              <a:t>Fig. 2 illustrates the typical standard data acquisition svstem in vogue at this time. Information flow was still essentially unidirectional and each signal line was dedicated to carry only one type of information.</a:t>
            </a:r>
          </a:p>
          <a:p>
            <a:r>
              <a:rPr kumimoji="1" lang="en-US" altLang="ja-JP" sz="1050">
                <a:solidFill>
                  <a:schemeClr val="tx1"/>
                </a:solidFill>
                <a:latin typeface="Times New Roman" panose="02020603050405020304" pitchFamily="18" charset="0"/>
                <a:cs typeface="Times New Roman" panose="02020603050405020304" pitchFamily="18" charset="0"/>
              </a:rPr>
              <a:t>To correct some of the format and code translation problems. additional coupler units were developed to interact with various recording media.</a:t>
            </a:r>
          </a:p>
          <a:p>
            <a:r>
              <a:rPr kumimoji="1" lang="en-US" altLang="ja-JP" sz="1050">
                <a:solidFill>
                  <a:schemeClr val="tx1"/>
                </a:solidFill>
                <a:latin typeface="Times New Roman" panose="02020603050405020304" pitchFamily="18" charset="0"/>
                <a:cs typeface="Times New Roman" panose="02020603050405020304" pitchFamily="18" charset="0"/>
              </a:rPr>
              <a:t>A different coupler was required for each output recording medium (e.g. magnetic tape, punched cards. punched paper tape, hard copy, displays, etc.).</a:t>
            </a:r>
          </a:p>
          <a:p>
            <a:r>
              <a:rPr kumimoji="1" lang="en-US" altLang="ja-JP" sz="1050">
                <a:solidFill>
                  <a:schemeClr val="tx1"/>
                </a:solidFill>
                <a:latin typeface="Times New Roman" panose="02020603050405020304" pitchFamily="18" charset="0"/>
                <a:cs typeface="Times New Roman" panose="02020603050405020304" pitchFamily="18" charset="0"/>
              </a:rPr>
              <a:t>A breakthrough occurred in the late 1960's as the marriage of computers and instrumentation systems became a reality. Overall system capability soared,</a:t>
            </a:r>
          </a:p>
          <a:p>
            <a:endParaRPr kumimoji="1" lang="en-US" altLang="ja-JP" sz="1050">
              <a:solidFill>
                <a:schemeClr val="tx1"/>
              </a:solidFill>
              <a:latin typeface="Times New Roman" panose="02020603050405020304" pitchFamily="18" charset="0"/>
              <a:cs typeface="Times New Roman" panose="02020603050405020304" pitchFamily="18" charset="0"/>
            </a:endParaRPr>
          </a:p>
        </p:txBody>
      </p:sp>
      <p:sp>
        <p:nvSpPr>
          <p:cNvPr id="7" name="正方形/長方形 6">
            <a:extLst>
              <a:ext uri="{FF2B5EF4-FFF2-40B4-BE49-F238E27FC236}">
                <a16:creationId xmlns:a16="http://schemas.microsoft.com/office/drawing/2014/main" id="{0BB6E66C-15D4-2A8F-624C-F15B8E93224F}"/>
              </a:ext>
            </a:extLst>
          </p:cNvPr>
          <p:cNvSpPr/>
          <p:nvPr/>
        </p:nvSpPr>
        <p:spPr>
          <a:xfrm>
            <a:off x="11965310" y="7083425"/>
            <a:ext cx="3168000" cy="223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050">
                <a:solidFill>
                  <a:schemeClr val="tx1"/>
                </a:solidFill>
                <a:latin typeface="Times New Roman" panose="02020603050405020304" pitchFamily="18" charset="0"/>
                <a:ea typeface="メイリオ" panose="020B0604030504040204" pitchFamily="50" charset="-128"/>
                <a:cs typeface="Times New Roman" panose="02020603050405020304" pitchFamily="18" charset="0"/>
              </a:rPr>
              <a:t>data rates climbed significantly, and message traffic volume increased dramatically over the system interfaces.</a:t>
            </a:r>
          </a:p>
          <a:p>
            <a:r>
              <a:rPr kumimoji="1" lang="en-US" altLang="ja-JP" sz="1050">
                <a:solidFill>
                  <a:schemeClr val="tx1"/>
                </a:solidFill>
                <a:latin typeface="Times New Roman" panose="02020603050405020304" pitchFamily="18" charset="0"/>
                <a:ea typeface="メイリオ" panose="020B0604030504040204" pitchFamily="50" charset="-128"/>
                <a:cs typeface="Times New Roman" panose="02020603050405020304" pitchFamily="18" charset="0"/>
              </a:rPr>
              <a:t>  In these systems. control was vested in one location, the central processor mainframe. The interface hardware, particularly the input/output circuits.</a:t>
            </a:r>
          </a:p>
          <a:p>
            <a:r>
              <a:rPr kumimoji="1" lang="en-US" altLang="ja-JP" sz="1050">
                <a:solidFill>
                  <a:schemeClr val="tx1"/>
                </a:solidFill>
                <a:latin typeface="Times New Roman" panose="02020603050405020304" pitchFamily="18" charset="0"/>
                <a:ea typeface="メイリオ" panose="020B0604030504040204" pitchFamily="50" charset="-128"/>
                <a:cs typeface="Times New Roman" panose="02020603050405020304" pitchFamily="18" charset="0"/>
              </a:rPr>
              <a:t>approached uniformity as a result of the economic demands of the CPU design and the wide availability of solid-state microcircuits. The demands of system software led to a reduction in the variety of instrumentation program codes and data formats.</a:t>
            </a:r>
          </a:p>
          <a:p>
            <a:r>
              <a:rPr kumimoji="1" lang="en-US" altLang="ja-JP" sz="1050">
                <a:solidFill>
                  <a:schemeClr val="tx1"/>
                </a:solidFill>
                <a:latin typeface="Times New Roman" panose="02020603050405020304" pitchFamily="18" charset="0"/>
                <a:ea typeface="メイリオ" panose="020B0604030504040204" pitchFamily="50" charset="-128"/>
                <a:cs typeface="Times New Roman" panose="02020603050405020304" pitchFamily="18" charset="0"/>
              </a:rPr>
              <a:t>  Bus techniques were frequently used to interconnect internal sections of the CPU mainframe, and</a:t>
            </a:r>
            <a:endParaRPr kumimoji="1" lang="ja-JP" altLang="en-US" sz="1050">
              <a:solidFill>
                <a:schemeClr val="tx1"/>
              </a:solidFill>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8" name="object 3">
            <a:extLst>
              <a:ext uri="{FF2B5EF4-FFF2-40B4-BE49-F238E27FC236}">
                <a16:creationId xmlns:a16="http://schemas.microsoft.com/office/drawing/2014/main" id="{6F69AC41-FDCA-4C89-A2F3-1A814FB06B6A}"/>
              </a:ext>
            </a:extLst>
          </p:cNvPr>
          <p:cNvSpPr txBox="1"/>
          <p:nvPr/>
        </p:nvSpPr>
        <p:spPr>
          <a:xfrm>
            <a:off x="855727" y="9521825"/>
            <a:ext cx="6395982" cy="144000"/>
          </a:xfrm>
          <a:prstGeom prst="rect">
            <a:avLst/>
          </a:prstGeom>
          <a:solidFill>
            <a:schemeClr val="bg1"/>
          </a:solidFill>
        </p:spPr>
        <p:txBody>
          <a:bodyPr vert="horz" wrap="none" lIns="0" tIns="0" rIns="0" bIns="0" rtlCol="0" anchor="b">
            <a:noAutofit/>
          </a:bodyPr>
          <a:lstStyle/>
          <a:p>
            <a:pPr marL="12700">
              <a:lnSpc>
                <a:spcPts val="805"/>
              </a:lnSpc>
            </a:pPr>
            <a:r>
              <a:rPr lang="en-US" sz="500">
                <a:latin typeface="Arial"/>
                <a:cs typeface="Arial"/>
              </a:rPr>
              <a:t> .                                                                                                                                                                             </a:t>
            </a:r>
            <a:r>
              <a:rPr lang="en-US" sz="900">
                <a:latin typeface="Arial"/>
                <a:cs typeface="Arial"/>
              </a:rPr>
              <a:t>9</a:t>
            </a:r>
            <a:r>
              <a:rPr lang="en-US" sz="500">
                <a:latin typeface="Arial"/>
                <a:cs typeface="Arial"/>
              </a:rPr>
              <a:t>                                                                                                           </a:t>
            </a:r>
            <a:endParaRPr lang="en-US" altLang="ja-JP" sz="500">
              <a:latin typeface="Arial"/>
              <a:cs typeface="Arial"/>
            </a:endParaRPr>
          </a:p>
        </p:txBody>
      </p:sp>
      <p:sp>
        <p:nvSpPr>
          <p:cNvPr id="9" name="正方形/長方形 8">
            <a:extLst>
              <a:ext uri="{FF2B5EF4-FFF2-40B4-BE49-F238E27FC236}">
                <a16:creationId xmlns:a16="http://schemas.microsoft.com/office/drawing/2014/main" id="{F0F935EA-BBDC-56F4-185C-72325EE76F3D}"/>
              </a:ext>
            </a:extLst>
          </p:cNvPr>
          <p:cNvSpPr/>
          <p:nvPr/>
        </p:nvSpPr>
        <p:spPr>
          <a:xfrm>
            <a:off x="11965310" y="6702425"/>
            <a:ext cx="3168000" cy="32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324000" rtlCol="0" anchor="t"/>
          <a:lstStyle/>
          <a:p>
            <a:r>
              <a:rPr kumimoji="1" lang="en-US" altLang="ja-JP" sz="800">
                <a:solidFill>
                  <a:schemeClr val="tx1"/>
                </a:solidFill>
                <a:latin typeface="Times New Roman" panose="02020603050405020304" pitchFamily="18" charset="0"/>
                <a:cs typeface="Times New Roman" panose="02020603050405020304" pitchFamily="18" charset="0"/>
              </a:rPr>
              <a:t>Fig. 2. </a:t>
            </a:r>
            <a:r>
              <a:rPr kumimoji="1" lang="en-US" altLang="ja-JP" sz="800" i="1">
                <a:solidFill>
                  <a:schemeClr val="bg1">
                    <a:lumMod val="50000"/>
                  </a:schemeClr>
                </a:solidFill>
                <a:latin typeface="Arial" panose="020B0604020202020204" pitchFamily="34" charset="0"/>
                <a:cs typeface="Arial" panose="020B0604020202020204" pitchFamily="34" charset="0"/>
              </a:rPr>
              <a:t>Later, small stand-alone systems had the control function within one or the instruments.</a:t>
            </a:r>
            <a:endParaRPr kumimoji="1" lang="ja-JP" altLang="en-US" sz="800" i="1">
              <a:solidFill>
                <a:schemeClr val="bg1">
                  <a:lumMod val="50000"/>
                </a:schemeClr>
              </a:solidFill>
              <a:latin typeface="Arial" panose="020B0604020202020204" pitchFamily="34" charset="0"/>
              <a:cs typeface="Arial" panose="020B0604020202020204" pitchFamily="34" charset="0"/>
            </a:endParaRPr>
          </a:p>
        </p:txBody>
      </p:sp>
      <p:sp>
        <p:nvSpPr>
          <p:cNvPr id="10" name="正方形/長方形 9">
            <a:extLst>
              <a:ext uri="{FF2B5EF4-FFF2-40B4-BE49-F238E27FC236}">
                <a16:creationId xmlns:a16="http://schemas.microsoft.com/office/drawing/2014/main" id="{CFBA8757-D9BC-F79E-E016-6E1BED43E415}"/>
              </a:ext>
            </a:extLst>
          </p:cNvPr>
          <p:cNvSpPr/>
          <p:nvPr/>
        </p:nvSpPr>
        <p:spPr>
          <a:xfrm>
            <a:off x="8640900" y="8969225"/>
            <a:ext cx="3168000" cy="32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324000" rtlCol="0" anchor="t"/>
          <a:lstStyle/>
          <a:p>
            <a:r>
              <a:rPr kumimoji="1" lang="en-US" altLang="ja-JP" sz="800">
                <a:solidFill>
                  <a:schemeClr val="tx1"/>
                </a:solidFill>
                <a:latin typeface="Times New Roman" panose="02020603050405020304" pitchFamily="18" charset="0"/>
                <a:cs typeface="Times New Roman" panose="02020603050405020304" pitchFamily="18" charset="0"/>
              </a:rPr>
              <a:t>Fig. 1. </a:t>
            </a:r>
            <a:r>
              <a:rPr kumimoji="1" lang="en-US" altLang="ja-JP" sz="800" i="1">
                <a:solidFill>
                  <a:schemeClr val="bg1">
                    <a:lumMod val="50000"/>
                  </a:schemeClr>
                </a:solidFill>
                <a:latin typeface="Arial" panose="020B0604020202020204" pitchFamily="34" charset="0"/>
                <a:cs typeface="Arial" panose="020B0604020202020204" pitchFamily="34" charset="0"/>
              </a:rPr>
              <a:t>Early instrumentation systems had a special control unit and a "star" interface pattern.</a:t>
            </a:r>
            <a:endParaRPr kumimoji="1" lang="ja-JP" altLang="en-US" sz="800" i="1">
              <a:solidFill>
                <a:schemeClr val="bg1">
                  <a:lumMod val="50000"/>
                </a:schemeClr>
              </a:solidFill>
              <a:latin typeface="Arial" panose="020B0604020202020204" pitchFamily="34" charset="0"/>
              <a:cs typeface="Arial" panose="020B0604020202020204" pitchFamily="34" charset="0"/>
            </a:endParaRPr>
          </a:p>
        </p:txBody>
      </p:sp>
      <p:sp>
        <p:nvSpPr>
          <p:cNvPr id="11" name="正方形/長方形 10">
            <a:extLst>
              <a:ext uri="{FF2B5EF4-FFF2-40B4-BE49-F238E27FC236}">
                <a16:creationId xmlns:a16="http://schemas.microsoft.com/office/drawing/2014/main" id="{E435D45F-1DFB-2983-4555-1E81EACF26B3}"/>
              </a:ext>
            </a:extLst>
          </p:cNvPr>
          <p:cNvSpPr/>
          <p:nvPr/>
        </p:nvSpPr>
        <p:spPr>
          <a:xfrm>
            <a:off x="657040" y="987425"/>
            <a:ext cx="3168000" cy="349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5</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年も経たないうちに、デジタル・インタフェースは一般的なものとなった。デジタル電圧計、スキャナ、電源装置、リモート・ディスプレイ、その他の製品が、成長するファミリーに加わった。この頃には、特にデジタル電圧計のように、デジタル入力とデジタル出力の両方を必要とする製品もあった。電圧計は測定データを生成するだけでなく、プログラムも可能だった。これは、インタフェースの世界におけるもう一つの重要な出来事だった。</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この新しい機能とともに、</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1</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つのシステム内で多くの製品をプログラムする必要性が生じた。その解決策は、紙テープやパンチカードメモリでバックアップされた特殊用途のコントローラを作ることだった。インタフェース・ネットワークは、図</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1</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に示すような放射状または星型の構造を形成した。これらのシステムのほとんどは、標準的な機器と特殊な製品を組み合わせてカスタム設計されたものであった。システム・エレメントの数は急速に拡大したが、各デジタル・インタフェースは、他とはほとんど類似性のないユニークなも</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p:txBody>
      </p:sp>
      <p:sp>
        <p:nvSpPr>
          <p:cNvPr id="12" name="正方形/長方形 11">
            <a:extLst>
              <a:ext uri="{FF2B5EF4-FFF2-40B4-BE49-F238E27FC236}">
                <a16:creationId xmlns:a16="http://schemas.microsoft.com/office/drawing/2014/main" id="{10A6C15F-B720-1C19-85A3-46D70ED04C6D}"/>
              </a:ext>
            </a:extLst>
          </p:cNvPr>
          <p:cNvSpPr/>
          <p:nvPr/>
        </p:nvSpPr>
        <p:spPr>
          <a:xfrm>
            <a:off x="3981450" y="987425"/>
            <a:ext cx="3168000" cy="349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のであった。</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次のインタフェースのマイルストーンとして、小型でスタンドアロン、比較的低価格の標準機器システムが登場した。これらのシステムは、インタフェースの特性により共通性を持たせることを余儀なくさせた。プログラマブル入力は、共通の信号レベルと論理規約を持つ必要があった。注目されたのは、共通のコード構造とデータ・フォーマットであった。</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r>
              <a:rPr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図</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2</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は、当時流行していた典型的な標準データ収集システムを示している。情報の流れはまだ基本的に一方向であり、各信号線は</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1</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種類の情報のみを伝送する専用線であった。</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r>
              <a:rPr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フォーマットやコード変換の問題を解決するために、さまざまな記録媒体に対応するカプラ・ユニットが開発された。磁気テープ、パンチカード、パンチ紙テープ、ハードコピー、ディスプレイなど）。</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r>
              <a:rPr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1960</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年代後半、コンピュータと計測システムの融合が現実のものとなり、画期的なことが起こった。システム全体の能力は急上昇し、デー</a:t>
            </a:r>
            <a:endParaRPr kumimoji="1" lang="en-US" altLang="ja-JP" sz="1050">
              <a:solidFill>
                <a:schemeClr val="tx1"/>
              </a:solidFill>
              <a:latin typeface="Times New Roman" panose="02020603050405020304" pitchFamily="18" charset="0"/>
              <a:cs typeface="Times New Roman" panose="02020603050405020304" pitchFamily="18" charset="0"/>
            </a:endParaRPr>
          </a:p>
        </p:txBody>
      </p:sp>
      <p:sp>
        <p:nvSpPr>
          <p:cNvPr id="13" name="正方形/長方形 12">
            <a:extLst>
              <a:ext uri="{FF2B5EF4-FFF2-40B4-BE49-F238E27FC236}">
                <a16:creationId xmlns:a16="http://schemas.microsoft.com/office/drawing/2014/main" id="{08161B8E-3EE6-9CD9-1E09-C861CAEB16EE}"/>
              </a:ext>
            </a:extLst>
          </p:cNvPr>
          <p:cNvSpPr/>
          <p:nvPr/>
        </p:nvSpPr>
        <p:spPr>
          <a:xfrm>
            <a:off x="3981450" y="7159625"/>
            <a:ext cx="3168000" cy="223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タ・レートは著しく上昇し、メッセージ・トラフィック量はシステム・インタフェース上で劇的に増加した。</a:t>
            </a:r>
            <a:endParaRPr kumimoji="1" lang="en-US" altLang="ja-JP" sz="1050">
              <a:solidFill>
                <a:schemeClr val="tx1"/>
              </a:solidFill>
              <a:latin typeface="Times New Roman" panose="02020603050405020304" pitchFamily="18" charset="0"/>
              <a:cs typeface="Times New Roman" panose="02020603050405020304" pitchFamily="18" charset="0"/>
            </a:endParaRPr>
          </a:p>
          <a:p>
            <a:r>
              <a:rPr kumimoji="1" lang="ja-JP" altLang="en-US" sz="1050">
                <a:solidFill>
                  <a:schemeClr val="tx1"/>
                </a:solidFill>
                <a:latin typeface="Times New Roman" panose="02020603050405020304" pitchFamily="18" charset="0"/>
                <a:ea typeface="メイリオ" panose="020B0604030504040204" pitchFamily="50" charset="-128"/>
                <a:cs typeface="Times New Roman" panose="02020603050405020304" pitchFamily="18" charset="0"/>
              </a:rPr>
              <a:t>　</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これらのシステムでは、制御は中央処理装置のメインフレームという一箇所に集中していた。インタフェース・ハードウェア、特に入出力回路、 </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CPU</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設計の経済的要求と固体マイクロ回路の幅広い入手可能性の結果として、均一性に近づいた。システム・ソフトウェアの要求は、計測プログラム・コードとデータ・フォーマットの多様性の減少につながった。</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バス技術は、</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CPU</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メインフレームの内部セクションを相互接続するために頻繁に使用され、これらの同じ機能の一部は、ワードシリアル（</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16</a:t>
            </a:r>
            <a:endPar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p:txBody>
      </p:sp>
      <p:sp>
        <p:nvSpPr>
          <p:cNvPr id="14" name="正方形/長方形 13">
            <a:extLst>
              <a:ext uri="{FF2B5EF4-FFF2-40B4-BE49-F238E27FC236}">
                <a16:creationId xmlns:a16="http://schemas.microsoft.com/office/drawing/2014/main" id="{2425106F-7542-174C-3990-54CA2BE891D0}"/>
              </a:ext>
            </a:extLst>
          </p:cNvPr>
          <p:cNvSpPr/>
          <p:nvPr/>
        </p:nvSpPr>
        <p:spPr>
          <a:xfrm>
            <a:off x="3981450" y="6778625"/>
            <a:ext cx="3168000" cy="32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324000" rtlCol="0" anchor="t"/>
          <a:lstStyle/>
          <a:p>
            <a:r>
              <a:rPr kumimoji="1" lang="ja-JP" altLang="en-US" sz="800">
                <a:solidFill>
                  <a:schemeClr val="tx1"/>
                </a:solidFill>
                <a:latin typeface="メイリオ" panose="020B0604030504040204" pitchFamily="50" charset="-128"/>
                <a:ea typeface="メイリオ" panose="020B0604030504040204" pitchFamily="50" charset="-128"/>
              </a:rPr>
              <a:t>図</a:t>
            </a:r>
            <a:r>
              <a:rPr kumimoji="1" lang="en-US" altLang="ja-JP" sz="800">
                <a:solidFill>
                  <a:schemeClr val="tx1"/>
                </a:solidFill>
                <a:latin typeface="メイリオ" panose="020B0604030504040204" pitchFamily="50" charset="-128"/>
                <a:ea typeface="メイリオ" panose="020B0604030504040204" pitchFamily="50" charset="-128"/>
              </a:rPr>
              <a:t>2.</a:t>
            </a:r>
            <a:r>
              <a:rPr kumimoji="1" lang="en-US" altLang="ja-JP" sz="800">
                <a:solidFill>
                  <a:schemeClr val="tx1"/>
                </a:solidFill>
                <a:latin typeface="Times New Roman" panose="02020603050405020304" pitchFamily="18" charset="0"/>
                <a:cs typeface="Times New Roman" panose="02020603050405020304" pitchFamily="18" charset="0"/>
              </a:rPr>
              <a:t> </a:t>
            </a:r>
            <a:r>
              <a:rPr kumimoji="1" lang="ja-JP" altLang="en-US" sz="800" i="1">
                <a:solidFill>
                  <a:schemeClr val="bg1">
                    <a:lumMod val="50000"/>
                  </a:schemeClr>
                </a:solidFill>
                <a:latin typeface="Arial" panose="020B0604020202020204" pitchFamily="34" charset="0"/>
                <a:cs typeface="Arial" panose="020B0604020202020204" pitchFamily="34" charset="0"/>
              </a:rPr>
              <a:t>その後、小型のスタンドアロン・システムは、制御機能を</a:t>
            </a:r>
            <a:r>
              <a:rPr kumimoji="1" lang="en-US" altLang="ja-JP" sz="800" i="1">
                <a:solidFill>
                  <a:schemeClr val="bg1">
                    <a:lumMod val="50000"/>
                  </a:schemeClr>
                </a:solidFill>
                <a:latin typeface="Arial" panose="020B0604020202020204" pitchFamily="34" charset="0"/>
                <a:cs typeface="Arial" panose="020B0604020202020204" pitchFamily="34" charset="0"/>
              </a:rPr>
              <a:t>1</a:t>
            </a:r>
            <a:r>
              <a:rPr kumimoji="1" lang="ja-JP" altLang="en-US" sz="800" i="1">
                <a:solidFill>
                  <a:schemeClr val="bg1">
                    <a:lumMod val="50000"/>
                  </a:schemeClr>
                </a:solidFill>
                <a:latin typeface="Arial" panose="020B0604020202020204" pitchFamily="34" charset="0"/>
                <a:cs typeface="Arial" panose="020B0604020202020204" pitchFamily="34" charset="0"/>
              </a:rPr>
              <a:t>台または</a:t>
            </a:r>
            <a:r>
              <a:rPr kumimoji="1" lang="en-US" altLang="ja-JP" sz="800" i="1">
                <a:solidFill>
                  <a:schemeClr val="bg1">
                    <a:lumMod val="50000"/>
                  </a:schemeClr>
                </a:solidFill>
                <a:latin typeface="Arial" panose="020B0604020202020204" pitchFamily="34" charset="0"/>
                <a:cs typeface="Arial" panose="020B0604020202020204" pitchFamily="34" charset="0"/>
              </a:rPr>
              <a:t>1</a:t>
            </a:r>
            <a:r>
              <a:rPr kumimoji="1" lang="ja-JP" altLang="en-US" sz="800" i="1">
                <a:solidFill>
                  <a:schemeClr val="bg1">
                    <a:lumMod val="50000"/>
                  </a:schemeClr>
                </a:solidFill>
                <a:latin typeface="Arial" panose="020B0604020202020204" pitchFamily="34" charset="0"/>
                <a:cs typeface="Arial" panose="020B0604020202020204" pitchFamily="34" charset="0"/>
              </a:rPr>
              <a:t>台の計器に内蔵するようになった。</a:t>
            </a:r>
          </a:p>
        </p:txBody>
      </p:sp>
      <p:sp>
        <p:nvSpPr>
          <p:cNvPr id="15" name="正方形/長方形 14">
            <a:extLst>
              <a:ext uri="{FF2B5EF4-FFF2-40B4-BE49-F238E27FC236}">
                <a16:creationId xmlns:a16="http://schemas.microsoft.com/office/drawing/2014/main" id="{300D2648-9A8F-5B82-CF13-F95D4BA351D6}"/>
              </a:ext>
            </a:extLst>
          </p:cNvPr>
          <p:cNvSpPr/>
          <p:nvPr/>
        </p:nvSpPr>
        <p:spPr>
          <a:xfrm>
            <a:off x="657040" y="9045425"/>
            <a:ext cx="3168000" cy="32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324000" rtlCol="0" anchor="t"/>
          <a:lstStyle/>
          <a:p>
            <a:r>
              <a:rPr kumimoji="1" lang="ja-JP" altLang="en-US" sz="800">
                <a:solidFill>
                  <a:schemeClr val="tx1"/>
                </a:solidFill>
                <a:latin typeface="メイリオ" panose="020B0604030504040204" pitchFamily="50" charset="-128"/>
                <a:ea typeface="メイリオ" panose="020B0604030504040204" pitchFamily="50" charset="-128"/>
              </a:rPr>
              <a:t>図</a:t>
            </a:r>
            <a:r>
              <a:rPr lang="en-US" altLang="ja-JP" sz="800">
                <a:solidFill>
                  <a:schemeClr val="tx1"/>
                </a:solidFill>
                <a:latin typeface="メイリオ" panose="020B0604030504040204" pitchFamily="50" charset="-128"/>
                <a:ea typeface="メイリオ" panose="020B0604030504040204" pitchFamily="50" charset="-128"/>
              </a:rPr>
              <a:t>1</a:t>
            </a:r>
            <a:r>
              <a:rPr kumimoji="1" lang="en-US" altLang="ja-JP" sz="800">
                <a:solidFill>
                  <a:schemeClr val="tx1"/>
                </a:solidFill>
                <a:latin typeface="メイリオ" panose="020B0604030504040204" pitchFamily="50" charset="-128"/>
                <a:ea typeface="メイリオ" panose="020B0604030504040204" pitchFamily="50" charset="-128"/>
              </a:rPr>
              <a:t>.</a:t>
            </a:r>
            <a:r>
              <a:rPr kumimoji="1" lang="en-US" altLang="ja-JP" sz="800">
                <a:solidFill>
                  <a:schemeClr val="tx1"/>
                </a:solidFill>
                <a:latin typeface="Times New Roman" panose="02020603050405020304" pitchFamily="18" charset="0"/>
                <a:cs typeface="Times New Roman" panose="02020603050405020304" pitchFamily="18" charset="0"/>
              </a:rPr>
              <a:t> </a:t>
            </a:r>
            <a:r>
              <a:rPr kumimoji="1" lang="ja-JP" altLang="en-US" sz="800" i="1">
                <a:solidFill>
                  <a:schemeClr val="bg1">
                    <a:lumMod val="50000"/>
                  </a:schemeClr>
                </a:solidFill>
                <a:latin typeface="Arial" panose="020B0604020202020204" pitchFamily="34" charset="0"/>
                <a:cs typeface="Arial" panose="020B0604020202020204" pitchFamily="34" charset="0"/>
              </a:rPr>
              <a:t>初期の計装システムには、特別な制御装置と </a:t>
            </a:r>
            <a:r>
              <a:rPr kumimoji="1" lang="en-US" altLang="ja-JP" sz="800" i="1">
                <a:solidFill>
                  <a:schemeClr val="bg1">
                    <a:lumMod val="50000"/>
                  </a:schemeClr>
                </a:solidFill>
                <a:latin typeface="Arial" panose="020B0604020202020204" pitchFamily="34" charset="0"/>
                <a:cs typeface="Arial" panose="020B0604020202020204" pitchFamily="34" charset="0"/>
              </a:rPr>
              <a:t>"</a:t>
            </a:r>
            <a:r>
              <a:rPr kumimoji="1" lang="ja-JP" altLang="en-US" sz="800" i="1">
                <a:solidFill>
                  <a:schemeClr val="bg1">
                    <a:lumMod val="50000"/>
                  </a:schemeClr>
                </a:solidFill>
                <a:latin typeface="Arial" panose="020B0604020202020204" pitchFamily="34" charset="0"/>
                <a:cs typeface="Arial" panose="020B0604020202020204" pitchFamily="34" charset="0"/>
              </a:rPr>
              <a:t>スター型 </a:t>
            </a:r>
            <a:r>
              <a:rPr kumimoji="1" lang="en-US" altLang="ja-JP" sz="800" i="1">
                <a:solidFill>
                  <a:schemeClr val="bg1">
                    <a:lumMod val="50000"/>
                  </a:schemeClr>
                </a:solidFill>
                <a:latin typeface="Arial" panose="020B0604020202020204" pitchFamily="34" charset="0"/>
                <a:cs typeface="Arial" panose="020B0604020202020204" pitchFamily="34" charset="0"/>
              </a:rPr>
              <a:t>"</a:t>
            </a:r>
            <a:r>
              <a:rPr kumimoji="1" lang="ja-JP" altLang="en-US" sz="800" i="1">
                <a:solidFill>
                  <a:schemeClr val="bg1">
                    <a:lumMod val="50000"/>
                  </a:schemeClr>
                </a:solidFill>
                <a:latin typeface="Arial" panose="020B0604020202020204" pitchFamily="34" charset="0"/>
                <a:cs typeface="Arial" panose="020B0604020202020204" pitchFamily="34" charset="0"/>
              </a:rPr>
              <a:t>のインタフェース・パターンがあった。</a:t>
            </a:r>
          </a:p>
        </p:txBody>
      </p:sp>
      <p:sp>
        <p:nvSpPr>
          <p:cNvPr id="5" name="正方形/長方形 4">
            <a:extLst>
              <a:ext uri="{FF2B5EF4-FFF2-40B4-BE49-F238E27FC236}">
                <a16:creationId xmlns:a16="http://schemas.microsoft.com/office/drawing/2014/main" id="{E34C89BC-30A2-86A6-E90F-E1ED43E26855}"/>
              </a:ext>
            </a:extLst>
          </p:cNvPr>
          <p:cNvSpPr/>
          <p:nvPr/>
        </p:nvSpPr>
        <p:spPr>
          <a:xfrm>
            <a:off x="933450" y="4676233"/>
            <a:ext cx="684000" cy="288000"/>
          </a:xfrm>
          <a:prstGeom prst="rect">
            <a:avLst/>
          </a:prstGeom>
          <a:solidFill>
            <a:srgbClr val="B5A187"/>
          </a:solidFill>
          <a:ln w="12700">
            <a:solidFill>
              <a:srgbClr val="B5A187"/>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700" b="1">
                <a:latin typeface="メイリオ" panose="020B0604030504040204" pitchFamily="50" charset="-128"/>
                <a:ea typeface="メイリオ" panose="020B0604030504040204" pitchFamily="50" charset="-128"/>
                <a:cs typeface="Arial" panose="020B0604020202020204" pitchFamily="34" charset="0"/>
              </a:rPr>
              <a:t>マニュアル</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a:p>
            <a:pPr algn="ctr"/>
            <a:r>
              <a:rPr kumimoji="1" lang="ja-JP" altLang="en-US" sz="700" b="1">
                <a:latin typeface="メイリオ" panose="020B0604030504040204" pitchFamily="50" charset="-128"/>
                <a:ea typeface="メイリオ" panose="020B0604030504040204" pitchFamily="50" charset="-128"/>
                <a:cs typeface="Arial" panose="020B0604020202020204" pitchFamily="34" charset="0"/>
              </a:rPr>
              <a:t>データ</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p:txBody>
      </p:sp>
      <p:sp>
        <p:nvSpPr>
          <p:cNvPr id="16" name="正方形/長方形 15">
            <a:extLst>
              <a:ext uri="{FF2B5EF4-FFF2-40B4-BE49-F238E27FC236}">
                <a16:creationId xmlns:a16="http://schemas.microsoft.com/office/drawing/2014/main" id="{F8C234DB-5C84-F7AD-03B0-DFB0323CA450}"/>
              </a:ext>
            </a:extLst>
          </p:cNvPr>
          <p:cNvSpPr/>
          <p:nvPr/>
        </p:nvSpPr>
        <p:spPr>
          <a:xfrm>
            <a:off x="933450" y="5075529"/>
            <a:ext cx="684000" cy="288000"/>
          </a:xfrm>
          <a:prstGeom prst="rect">
            <a:avLst/>
          </a:prstGeom>
          <a:solidFill>
            <a:srgbClr val="B5A187"/>
          </a:solidFill>
          <a:ln w="12700">
            <a:solidFill>
              <a:srgbClr val="B5A187"/>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700" b="1">
                <a:latin typeface="メイリオ" panose="020B0604030504040204" pitchFamily="50" charset="-128"/>
                <a:ea typeface="メイリオ" panose="020B0604030504040204" pitchFamily="50" charset="-128"/>
                <a:cs typeface="Arial" panose="020B0604020202020204" pitchFamily="34" charset="0"/>
              </a:rPr>
              <a:t>アナログ </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a:p>
            <a:pPr algn="ctr"/>
            <a:r>
              <a:rPr kumimoji="1" lang="ja-JP" altLang="en-US" sz="700" b="1">
                <a:latin typeface="メイリオ" panose="020B0604030504040204" pitchFamily="50" charset="-128"/>
                <a:ea typeface="メイリオ" panose="020B0604030504040204" pitchFamily="50" charset="-128"/>
                <a:cs typeface="Arial" panose="020B0604020202020204" pitchFamily="34" charset="0"/>
              </a:rPr>
              <a:t>スキャナ</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p:txBody>
      </p:sp>
      <p:sp>
        <p:nvSpPr>
          <p:cNvPr id="17" name="正方形/長方形 16">
            <a:extLst>
              <a:ext uri="{FF2B5EF4-FFF2-40B4-BE49-F238E27FC236}">
                <a16:creationId xmlns:a16="http://schemas.microsoft.com/office/drawing/2014/main" id="{F7DC0F16-C55F-DF69-17BA-90A586783E20}"/>
              </a:ext>
            </a:extLst>
          </p:cNvPr>
          <p:cNvSpPr/>
          <p:nvPr/>
        </p:nvSpPr>
        <p:spPr>
          <a:xfrm>
            <a:off x="933450" y="5433129"/>
            <a:ext cx="684000" cy="288000"/>
          </a:xfrm>
          <a:prstGeom prst="rect">
            <a:avLst/>
          </a:prstGeom>
          <a:solidFill>
            <a:srgbClr val="B5A187"/>
          </a:solidFill>
          <a:ln w="12700">
            <a:solidFill>
              <a:srgbClr val="B5A187"/>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700" b="1">
                <a:latin typeface="メイリオ" panose="020B0604030504040204" pitchFamily="50" charset="-128"/>
                <a:ea typeface="メイリオ" panose="020B0604030504040204" pitchFamily="50" charset="-128"/>
                <a:cs typeface="Arial" panose="020B0604020202020204" pitchFamily="34" charset="0"/>
              </a:rPr>
              <a:t>スキャナ </a:t>
            </a:r>
            <a:endParaRPr lang="en-US" altLang="ja-JP" sz="700" b="1">
              <a:latin typeface="メイリオ" panose="020B0604030504040204" pitchFamily="50" charset="-128"/>
              <a:ea typeface="メイリオ" panose="020B0604030504040204" pitchFamily="50" charset="-128"/>
              <a:cs typeface="Arial" panose="020B0604020202020204" pitchFamily="34" charset="0"/>
            </a:endParaRPr>
          </a:p>
          <a:p>
            <a:pPr algn="ctr"/>
            <a:r>
              <a:rPr lang="ja-JP" altLang="en-US" sz="700" b="1">
                <a:latin typeface="メイリオ" panose="020B0604030504040204" pitchFamily="50" charset="-128"/>
                <a:ea typeface="メイリオ" panose="020B0604030504040204" pitchFamily="50" charset="-128"/>
                <a:cs typeface="Arial" panose="020B0604020202020204" pitchFamily="34" charset="0"/>
              </a:rPr>
              <a:t>コントローラ</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p:txBody>
      </p:sp>
      <p:sp>
        <p:nvSpPr>
          <p:cNvPr id="18" name="正方形/長方形 17">
            <a:extLst>
              <a:ext uri="{FF2B5EF4-FFF2-40B4-BE49-F238E27FC236}">
                <a16:creationId xmlns:a16="http://schemas.microsoft.com/office/drawing/2014/main" id="{BF96A2DD-9756-27F8-823E-D71D19CFA5D8}"/>
              </a:ext>
            </a:extLst>
          </p:cNvPr>
          <p:cNvSpPr/>
          <p:nvPr/>
        </p:nvSpPr>
        <p:spPr>
          <a:xfrm>
            <a:off x="945918" y="6281401"/>
            <a:ext cx="684000" cy="288000"/>
          </a:xfrm>
          <a:prstGeom prst="rect">
            <a:avLst/>
          </a:prstGeom>
          <a:solidFill>
            <a:srgbClr val="B5A187"/>
          </a:solidFill>
          <a:ln w="12700">
            <a:solidFill>
              <a:srgbClr val="B5A187"/>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700" b="1">
                <a:latin typeface="メイリオ" panose="020B0604030504040204" pitchFamily="50" charset="-128"/>
                <a:ea typeface="メイリオ" panose="020B0604030504040204" pitchFamily="50" charset="-128"/>
                <a:cs typeface="Arial" panose="020B0604020202020204" pitchFamily="34" charset="0"/>
              </a:rPr>
              <a:t>デジタル </a:t>
            </a:r>
            <a:endParaRPr lang="en-US" altLang="ja-JP" sz="700" b="1">
              <a:latin typeface="メイリオ" panose="020B0604030504040204" pitchFamily="50" charset="-128"/>
              <a:ea typeface="メイリオ" panose="020B0604030504040204" pitchFamily="50" charset="-128"/>
              <a:cs typeface="Arial" panose="020B0604020202020204" pitchFamily="34" charset="0"/>
            </a:endParaRPr>
          </a:p>
          <a:p>
            <a:pPr algn="ctr"/>
            <a:r>
              <a:rPr lang="ja-JP" altLang="en-US" sz="700" b="1">
                <a:latin typeface="メイリオ" panose="020B0604030504040204" pitchFamily="50" charset="-128"/>
                <a:ea typeface="メイリオ" panose="020B0604030504040204" pitchFamily="50" charset="-128"/>
                <a:cs typeface="Arial" panose="020B0604020202020204" pitchFamily="34" charset="0"/>
              </a:rPr>
              <a:t>コンパレータ </a:t>
            </a:r>
            <a:r>
              <a:rPr lang="en-US" altLang="ja-JP" sz="700" b="1">
                <a:latin typeface="メイリオ" panose="020B0604030504040204" pitchFamily="50" charset="-128"/>
                <a:ea typeface="メイリオ" panose="020B0604030504040204" pitchFamily="50" charset="-128"/>
                <a:cs typeface="Arial" panose="020B0604020202020204" pitchFamily="34" charset="0"/>
              </a:rPr>
              <a:t>1</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p:txBody>
      </p:sp>
      <p:sp>
        <p:nvSpPr>
          <p:cNvPr id="19" name="正方形/長方形 18">
            <a:extLst>
              <a:ext uri="{FF2B5EF4-FFF2-40B4-BE49-F238E27FC236}">
                <a16:creationId xmlns:a16="http://schemas.microsoft.com/office/drawing/2014/main" id="{03D5BC69-FCDC-D646-C31F-D2583D99BA92}"/>
              </a:ext>
            </a:extLst>
          </p:cNvPr>
          <p:cNvSpPr/>
          <p:nvPr/>
        </p:nvSpPr>
        <p:spPr>
          <a:xfrm>
            <a:off x="950074" y="6647005"/>
            <a:ext cx="684000" cy="288000"/>
          </a:xfrm>
          <a:prstGeom prst="rect">
            <a:avLst/>
          </a:prstGeom>
          <a:solidFill>
            <a:srgbClr val="B5A187"/>
          </a:solidFill>
          <a:ln w="12700">
            <a:solidFill>
              <a:srgbClr val="B5A187"/>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700" b="1">
                <a:latin typeface="メイリオ" panose="020B0604030504040204" pitchFamily="50" charset="-128"/>
                <a:ea typeface="メイリオ" panose="020B0604030504040204" pitchFamily="50" charset="-128"/>
                <a:cs typeface="Arial" panose="020B0604020202020204" pitchFamily="34" charset="0"/>
              </a:rPr>
              <a:t>デジタル </a:t>
            </a:r>
            <a:endParaRPr lang="en-US" altLang="ja-JP" sz="700" b="1">
              <a:latin typeface="メイリオ" panose="020B0604030504040204" pitchFamily="50" charset="-128"/>
              <a:ea typeface="メイリオ" panose="020B0604030504040204" pitchFamily="50" charset="-128"/>
              <a:cs typeface="Arial" panose="020B0604020202020204" pitchFamily="34" charset="0"/>
            </a:endParaRPr>
          </a:p>
          <a:p>
            <a:pPr algn="ctr"/>
            <a:r>
              <a:rPr lang="ja-JP" altLang="en-US" sz="700" b="1">
                <a:latin typeface="メイリオ" panose="020B0604030504040204" pitchFamily="50" charset="-128"/>
                <a:ea typeface="メイリオ" panose="020B0604030504040204" pitchFamily="50" charset="-128"/>
                <a:cs typeface="Arial" panose="020B0604020202020204" pitchFamily="34" charset="0"/>
              </a:rPr>
              <a:t>コンパレータ</a:t>
            </a:r>
            <a:r>
              <a:rPr lang="en-US" altLang="ja-JP" sz="700" b="1">
                <a:latin typeface="メイリオ" panose="020B0604030504040204" pitchFamily="50" charset="-128"/>
                <a:ea typeface="メイリオ" panose="020B0604030504040204" pitchFamily="50" charset="-128"/>
                <a:cs typeface="Arial" panose="020B0604020202020204" pitchFamily="34" charset="0"/>
              </a:rPr>
              <a:t> 2</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p:txBody>
      </p:sp>
      <p:sp>
        <p:nvSpPr>
          <p:cNvPr id="20" name="正方形/長方形 19">
            <a:extLst>
              <a:ext uri="{FF2B5EF4-FFF2-40B4-BE49-F238E27FC236}">
                <a16:creationId xmlns:a16="http://schemas.microsoft.com/office/drawing/2014/main" id="{037FBE1D-6DA6-C806-0A90-DAFE8CA8E237}"/>
              </a:ext>
            </a:extLst>
          </p:cNvPr>
          <p:cNvSpPr/>
          <p:nvPr/>
        </p:nvSpPr>
        <p:spPr>
          <a:xfrm>
            <a:off x="945918" y="7019693"/>
            <a:ext cx="684000" cy="288000"/>
          </a:xfrm>
          <a:prstGeom prst="rect">
            <a:avLst/>
          </a:prstGeom>
          <a:solidFill>
            <a:srgbClr val="B5A187"/>
          </a:solidFill>
          <a:ln w="12700">
            <a:solidFill>
              <a:srgbClr val="B5A187"/>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700" b="1">
                <a:latin typeface="メイリオ" panose="020B0604030504040204" pitchFamily="50" charset="-128"/>
                <a:ea typeface="メイリオ" panose="020B0604030504040204" pitchFamily="50" charset="-128"/>
                <a:cs typeface="Arial" panose="020B0604020202020204" pitchFamily="34" charset="0"/>
              </a:rPr>
              <a:t>デジタル </a:t>
            </a:r>
            <a:endParaRPr lang="en-US" altLang="ja-JP" sz="700" b="1">
              <a:latin typeface="メイリオ" panose="020B0604030504040204" pitchFamily="50" charset="-128"/>
              <a:ea typeface="メイリオ" panose="020B0604030504040204" pitchFamily="50" charset="-128"/>
              <a:cs typeface="Arial" panose="020B0604020202020204" pitchFamily="34" charset="0"/>
            </a:endParaRPr>
          </a:p>
          <a:p>
            <a:pPr algn="ctr"/>
            <a:r>
              <a:rPr lang="ja-JP" altLang="en-US" sz="700" b="1">
                <a:latin typeface="メイリオ" panose="020B0604030504040204" pitchFamily="50" charset="-128"/>
                <a:ea typeface="メイリオ" panose="020B0604030504040204" pitchFamily="50" charset="-128"/>
                <a:cs typeface="Arial" panose="020B0604020202020204" pitchFamily="34" charset="0"/>
              </a:rPr>
              <a:t>コンパレータ</a:t>
            </a:r>
            <a:r>
              <a:rPr lang="en-US" altLang="ja-JP" sz="700" b="1">
                <a:latin typeface="メイリオ" panose="020B0604030504040204" pitchFamily="50" charset="-128"/>
                <a:ea typeface="メイリオ" panose="020B0604030504040204" pitchFamily="50" charset="-128"/>
                <a:cs typeface="Arial" panose="020B0604020202020204" pitchFamily="34" charset="0"/>
              </a:rPr>
              <a:t> 3</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p:txBody>
      </p:sp>
      <p:sp>
        <p:nvSpPr>
          <p:cNvPr id="21" name="正方形/長方形 20">
            <a:extLst>
              <a:ext uri="{FF2B5EF4-FFF2-40B4-BE49-F238E27FC236}">
                <a16:creationId xmlns:a16="http://schemas.microsoft.com/office/drawing/2014/main" id="{24DBBCE6-09F9-9E50-A03A-71C653DA1493}"/>
              </a:ext>
            </a:extLst>
          </p:cNvPr>
          <p:cNvSpPr/>
          <p:nvPr/>
        </p:nvSpPr>
        <p:spPr>
          <a:xfrm>
            <a:off x="4196403" y="6168763"/>
            <a:ext cx="792000" cy="324000"/>
          </a:xfrm>
          <a:prstGeom prst="rect">
            <a:avLst/>
          </a:prstGeom>
          <a:solidFill>
            <a:srgbClr val="B5A187"/>
          </a:solidFill>
          <a:ln w="12700">
            <a:solidFill>
              <a:srgbClr val="ABAC8D"/>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700" b="1">
                <a:latin typeface="メイリオ" panose="020B0604030504040204" pitchFamily="50" charset="-128"/>
                <a:ea typeface="メイリオ" panose="020B0604030504040204" pitchFamily="50" charset="-128"/>
                <a:cs typeface="Arial" panose="020B0604020202020204" pitchFamily="34" charset="0"/>
              </a:rPr>
              <a:t>デジタル</a:t>
            </a:r>
            <a:endParaRPr lang="en-US" altLang="ja-JP" sz="700" b="1">
              <a:latin typeface="メイリオ" panose="020B0604030504040204" pitchFamily="50" charset="-128"/>
              <a:ea typeface="メイリオ" panose="020B0604030504040204" pitchFamily="50" charset="-128"/>
              <a:cs typeface="Arial" panose="020B0604020202020204" pitchFamily="34" charset="0"/>
            </a:endParaRPr>
          </a:p>
          <a:p>
            <a:pPr algn="ctr"/>
            <a:r>
              <a:rPr lang="ja-JP" altLang="en-US" sz="700" b="1">
                <a:latin typeface="メイリオ" panose="020B0604030504040204" pitchFamily="50" charset="-128"/>
                <a:ea typeface="メイリオ" panose="020B0604030504040204" pitchFamily="50" charset="-128"/>
                <a:cs typeface="Arial" panose="020B0604020202020204" pitchFamily="34" charset="0"/>
              </a:rPr>
              <a:t> レコーダ</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p:txBody>
      </p:sp>
      <p:sp>
        <p:nvSpPr>
          <p:cNvPr id="22" name="正方形/長方形 21">
            <a:extLst>
              <a:ext uri="{FF2B5EF4-FFF2-40B4-BE49-F238E27FC236}">
                <a16:creationId xmlns:a16="http://schemas.microsoft.com/office/drawing/2014/main" id="{0F7482B4-3E19-7C83-AC98-B056AA2500A9}"/>
              </a:ext>
            </a:extLst>
          </p:cNvPr>
          <p:cNvSpPr/>
          <p:nvPr/>
        </p:nvSpPr>
        <p:spPr>
          <a:xfrm>
            <a:off x="4180050" y="5470711"/>
            <a:ext cx="792000" cy="324000"/>
          </a:xfrm>
          <a:prstGeom prst="rect">
            <a:avLst/>
          </a:prstGeom>
          <a:solidFill>
            <a:srgbClr val="B5A187"/>
          </a:solidFill>
          <a:ln w="12700">
            <a:solidFill>
              <a:srgbClr val="B5A187"/>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700" b="1">
                <a:latin typeface="メイリオ" panose="020B0604030504040204" pitchFamily="50" charset="-128"/>
                <a:ea typeface="メイリオ" panose="020B0604030504040204" pitchFamily="50" charset="-128"/>
                <a:cs typeface="Arial" panose="020B0604020202020204" pitchFamily="34" charset="0"/>
              </a:rPr>
              <a:t>スキャナ</a:t>
            </a:r>
            <a:endParaRPr lang="en-US" altLang="ja-JP" sz="700" b="1">
              <a:latin typeface="メイリオ" panose="020B0604030504040204" pitchFamily="50" charset="-128"/>
              <a:ea typeface="メイリオ" panose="020B0604030504040204" pitchFamily="50" charset="-128"/>
              <a:cs typeface="Arial" panose="020B0604020202020204" pitchFamily="34" charset="0"/>
            </a:endParaRPr>
          </a:p>
          <a:p>
            <a:pPr algn="ctr"/>
            <a:r>
              <a:rPr lang="ja-JP" altLang="en-US" sz="700" b="1">
                <a:latin typeface="メイリオ" panose="020B0604030504040204" pitchFamily="50" charset="-128"/>
                <a:ea typeface="メイリオ" panose="020B0604030504040204" pitchFamily="50" charset="-128"/>
                <a:cs typeface="Arial" panose="020B0604020202020204" pitchFamily="34" charset="0"/>
              </a:rPr>
              <a:t> プログラマ</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p:txBody>
      </p:sp>
      <p:sp>
        <p:nvSpPr>
          <p:cNvPr id="23" name="正方形/長方形 22">
            <a:extLst>
              <a:ext uri="{FF2B5EF4-FFF2-40B4-BE49-F238E27FC236}">
                <a16:creationId xmlns:a16="http://schemas.microsoft.com/office/drawing/2014/main" id="{CD039E59-8883-C560-552B-586DC5184B16}"/>
              </a:ext>
            </a:extLst>
          </p:cNvPr>
          <p:cNvSpPr/>
          <p:nvPr/>
        </p:nvSpPr>
        <p:spPr>
          <a:xfrm>
            <a:off x="4200952" y="4774723"/>
            <a:ext cx="792000" cy="324000"/>
          </a:xfrm>
          <a:prstGeom prst="rect">
            <a:avLst/>
          </a:prstGeom>
          <a:solidFill>
            <a:srgbClr val="B5A187"/>
          </a:solidFill>
          <a:ln w="12700">
            <a:solidFill>
              <a:srgbClr val="B5A187"/>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700" b="1">
                <a:latin typeface="メイリオ" panose="020B0604030504040204" pitchFamily="50" charset="-128"/>
                <a:ea typeface="メイリオ" panose="020B0604030504040204" pitchFamily="50" charset="-128"/>
                <a:cs typeface="Arial" panose="020B0604020202020204" pitchFamily="34" charset="0"/>
              </a:rPr>
              <a:t>デジタル</a:t>
            </a:r>
            <a:endParaRPr lang="en-US" altLang="ja-JP" sz="700" b="1">
              <a:latin typeface="メイリオ" panose="020B0604030504040204" pitchFamily="50" charset="-128"/>
              <a:ea typeface="メイリオ" panose="020B0604030504040204" pitchFamily="50" charset="-128"/>
              <a:cs typeface="Arial" panose="020B0604020202020204" pitchFamily="34" charset="0"/>
            </a:endParaRPr>
          </a:p>
          <a:p>
            <a:pPr algn="ctr"/>
            <a:r>
              <a:rPr lang="ja-JP" altLang="en-US" sz="700" b="1">
                <a:latin typeface="メイリオ" panose="020B0604030504040204" pitchFamily="50" charset="-128"/>
                <a:ea typeface="メイリオ" panose="020B0604030504040204" pitchFamily="50" charset="-128"/>
                <a:cs typeface="Arial" panose="020B0604020202020204" pitchFamily="34" charset="0"/>
              </a:rPr>
              <a:t>電圧計</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p:txBody>
      </p:sp>
      <p:sp>
        <p:nvSpPr>
          <p:cNvPr id="24" name="正方形/長方形 23">
            <a:extLst>
              <a:ext uri="{FF2B5EF4-FFF2-40B4-BE49-F238E27FC236}">
                <a16:creationId xmlns:a16="http://schemas.microsoft.com/office/drawing/2014/main" id="{EF17B2A7-73CF-41D6-6236-400294DD4A6E}"/>
              </a:ext>
            </a:extLst>
          </p:cNvPr>
          <p:cNvSpPr/>
          <p:nvPr/>
        </p:nvSpPr>
        <p:spPr>
          <a:xfrm>
            <a:off x="2921966" y="6643025"/>
            <a:ext cx="684000" cy="277320"/>
          </a:xfrm>
          <a:prstGeom prst="rect">
            <a:avLst/>
          </a:prstGeom>
          <a:solidFill>
            <a:srgbClr val="B5A187"/>
          </a:solidFill>
          <a:ln w="12700">
            <a:solidFill>
              <a:srgbClr val="B5A187"/>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700" b="1">
                <a:latin typeface="メイリオ" panose="020B0604030504040204" pitchFamily="50" charset="-128"/>
                <a:ea typeface="メイリオ" panose="020B0604030504040204" pitchFamily="50" charset="-128"/>
                <a:cs typeface="Arial" panose="020B0604020202020204" pitchFamily="34" charset="0"/>
              </a:rPr>
              <a:t>カードパンチ</a:t>
            </a:r>
            <a:endParaRPr lang="en-US" altLang="ja-JP" sz="700" b="1">
              <a:latin typeface="メイリオ" panose="020B0604030504040204" pitchFamily="50" charset="-128"/>
              <a:ea typeface="メイリオ" panose="020B0604030504040204" pitchFamily="50" charset="-128"/>
              <a:cs typeface="Arial" panose="020B0604020202020204" pitchFamily="34" charset="0"/>
            </a:endParaRPr>
          </a:p>
          <a:p>
            <a:pPr algn="ctr"/>
            <a:r>
              <a:rPr lang="ja-JP" altLang="en-US" sz="700" b="1">
                <a:latin typeface="メイリオ" panose="020B0604030504040204" pitchFamily="50" charset="-128"/>
                <a:ea typeface="メイリオ" panose="020B0604030504040204" pitchFamily="50" charset="-128"/>
                <a:cs typeface="Arial" panose="020B0604020202020204" pitchFamily="34" charset="0"/>
              </a:rPr>
              <a:t>カプラ</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p:txBody>
      </p:sp>
      <p:sp>
        <p:nvSpPr>
          <p:cNvPr id="25" name="正方形/長方形 24">
            <a:extLst>
              <a:ext uri="{FF2B5EF4-FFF2-40B4-BE49-F238E27FC236}">
                <a16:creationId xmlns:a16="http://schemas.microsoft.com/office/drawing/2014/main" id="{E89233DA-1767-EB06-1EA8-7514BB67E344}"/>
              </a:ext>
            </a:extLst>
          </p:cNvPr>
          <p:cNvSpPr/>
          <p:nvPr/>
        </p:nvSpPr>
        <p:spPr>
          <a:xfrm>
            <a:off x="2921966" y="7007225"/>
            <a:ext cx="684000" cy="288000"/>
          </a:xfrm>
          <a:prstGeom prst="rect">
            <a:avLst/>
          </a:prstGeom>
          <a:solidFill>
            <a:srgbClr val="B5A187"/>
          </a:solidFill>
          <a:ln w="12700">
            <a:solidFill>
              <a:srgbClr val="B5A187"/>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700" b="1">
                <a:latin typeface="メイリオ" panose="020B0604030504040204" pitchFamily="50" charset="-128"/>
                <a:ea typeface="メイリオ" panose="020B0604030504040204" pitchFamily="50" charset="-128"/>
                <a:cs typeface="Arial" panose="020B0604020202020204" pitchFamily="34" charset="0"/>
              </a:rPr>
              <a:t>ピンボード</a:t>
            </a:r>
            <a:endParaRPr lang="en-US" altLang="ja-JP" sz="700" b="1">
              <a:latin typeface="メイリオ" panose="020B0604030504040204" pitchFamily="50" charset="-128"/>
              <a:ea typeface="メイリオ" panose="020B0604030504040204" pitchFamily="50" charset="-128"/>
              <a:cs typeface="Arial" panose="020B0604020202020204" pitchFamily="34" charset="0"/>
            </a:endParaRPr>
          </a:p>
          <a:p>
            <a:pPr algn="ctr"/>
            <a:r>
              <a:rPr lang="ja-JP" altLang="en-US" sz="700" b="1">
                <a:latin typeface="メイリオ" panose="020B0604030504040204" pitchFamily="50" charset="-128"/>
                <a:ea typeface="メイリオ" panose="020B0604030504040204" pitchFamily="50" charset="-128"/>
                <a:cs typeface="Arial" panose="020B0604020202020204" pitchFamily="34" charset="0"/>
              </a:rPr>
              <a:t>プログラマ</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p:txBody>
      </p:sp>
      <p:sp>
        <p:nvSpPr>
          <p:cNvPr id="26" name="正方形/長方形 25">
            <a:extLst>
              <a:ext uri="{FF2B5EF4-FFF2-40B4-BE49-F238E27FC236}">
                <a16:creationId xmlns:a16="http://schemas.microsoft.com/office/drawing/2014/main" id="{2C4505B1-226C-FC1B-D8A7-0FD7DD1C66E8}"/>
              </a:ext>
            </a:extLst>
          </p:cNvPr>
          <p:cNvSpPr/>
          <p:nvPr/>
        </p:nvSpPr>
        <p:spPr>
          <a:xfrm>
            <a:off x="2916450" y="6190025"/>
            <a:ext cx="684000" cy="360000"/>
          </a:xfrm>
          <a:prstGeom prst="rect">
            <a:avLst/>
          </a:prstGeom>
          <a:solidFill>
            <a:srgbClr val="B5A187"/>
          </a:solidFill>
          <a:ln w="12700">
            <a:solidFill>
              <a:srgbClr val="B5A187"/>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zh-TW" altLang="en-US" sz="700" b="1">
                <a:latin typeface="メイリオ" panose="020B0604030504040204" pitchFamily="50" charset="-128"/>
                <a:ea typeface="メイリオ" panose="020B0604030504040204" pitchFamily="50" charset="-128"/>
                <a:cs typeface="Arial" panose="020B0604020202020204" pitchFamily="34" charset="0"/>
              </a:rPr>
              <a:t>電圧</a:t>
            </a:r>
            <a:r>
              <a:rPr lang="en-US" altLang="zh-TW" sz="700" b="1">
                <a:latin typeface="メイリオ" panose="020B0604030504040204" pitchFamily="50" charset="-128"/>
                <a:ea typeface="メイリオ" panose="020B0604030504040204" pitchFamily="50" charset="-128"/>
                <a:cs typeface="Arial" panose="020B0604020202020204" pitchFamily="34" charset="0"/>
              </a:rPr>
              <a:t>-</a:t>
            </a:r>
            <a:r>
              <a:rPr lang="zh-TW" altLang="en-US" sz="700" b="1">
                <a:latin typeface="メイリオ" panose="020B0604030504040204" pitchFamily="50" charset="-128"/>
                <a:ea typeface="メイリオ" panose="020B0604030504040204" pitchFamily="50" charset="-128"/>
                <a:cs typeface="Arial" panose="020B0604020202020204" pitchFamily="34" charset="0"/>
              </a:rPr>
              <a:t>周波数</a:t>
            </a:r>
            <a:endParaRPr lang="en-US" altLang="zh-TW" sz="700" b="1">
              <a:latin typeface="メイリオ" panose="020B0604030504040204" pitchFamily="50" charset="-128"/>
              <a:ea typeface="メイリオ" panose="020B0604030504040204" pitchFamily="50" charset="-128"/>
              <a:cs typeface="Arial" panose="020B0604020202020204" pitchFamily="34" charset="0"/>
            </a:endParaRPr>
          </a:p>
          <a:p>
            <a:pPr algn="ctr"/>
            <a:r>
              <a:rPr lang="zh-TW" altLang="en-US" sz="700" b="1">
                <a:latin typeface="メイリオ" panose="020B0604030504040204" pitchFamily="50" charset="-128"/>
                <a:ea typeface="メイリオ" panose="020B0604030504040204" pitchFamily="50" charset="-128"/>
                <a:cs typeface="Arial" panose="020B0604020202020204" pitchFamily="34" charset="0"/>
              </a:rPr>
              <a:t>変換器</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a16="http://schemas.microsoft.com/office/drawing/2014/main" id="{3E29411E-C5C3-3EBF-CC2A-883A8CFB1291}"/>
              </a:ext>
            </a:extLst>
          </p:cNvPr>
          <p:cNvSpPr/>
          <p:nvPr/>
        </p:nvSpPr>
        <p:spPr>
          <a:xfrm>
            <a:off x="1667589" y="5813787"/>
            <a:ext cx="1116000" cy="360000"/>
          </a:xfrm>
          <a:prstGeom prst="rect">
            <a:avLst/>
          </a:prstGeom>
          <a:solidFill>
            <a:srgbClr val="B5A187"/>
          </a:solidFill>
          <a:ln w="12700">
            <a:solidFill>
              <a:srgbClr val="B5A187"/>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700" b="1">
                <a:latin typeface="メイリオ" panose="020B0604030504040204" pitchFamily="50" charset="-128"/>
                <a:ea typeface="メイリオ" panose="020B0604030504040204" pitchFamily="50" charset="-128"/>
                <a:cs typeface="Arial" panose="020B0604020202020204" pitchFamily="34" charset="0"/>
              </a:rPr>
              <a:t>中央制御ユニット</a:t>
            </a:r>
            <a:endParaRPr lang="en-US" altLang="ja-JP" sz="700" b="1">
              <a:latin typeface="メイリオ" panose="020B0604030504040204" pitchFamily="50" charset="-128"/>
              <a:ea typeface="メイリオ" panose="020B0604030504040204" pitchFamily="50" charset="-128"/>
              <a:cs typeface="Arial" panose="020B0604020202020204" pitchFamily="34" charset="0"/>
            </a:endParaRPr>
          </a:p>
          <a:p>
            <a:pPr algn="ctr"/>
            <a:r>
              <a:rPr lang="ja-JP" altLang="en-US" sz="700" b="1">
                <a:latin typeface="メイリオ" panose="020B0604030504040204" pitchFamily="50" charset="-128"/>
                <a:ea typeface="メイリオ" panose="020B0604030504040204" pitchFamily="50" charset="-128"/>
                <a:cs typeface="Arial" panose="020B0604020202020204" pitchFamily="34" charset="0"/>
              </a:rPr>
              <a:t> </a:t>
            </a:r>
            <a:r>
              <a:rPr lang="en-US" altLang="ja-JP" sz="700" b="1">
                <a:latin typeface="メイリオ" panose="020B0604030504040204" pitchFamily="50" charset="-128"/>
                <a:ea typeface="メイリオ" panose="020B0604030504040204" pitchFamily="50" charset="-128"/>
                <a:cs typeface="Arial" panose="020B0604020202020204" pitchFamily="34" charset="0"/>
              </a:rPr>
              <a:t>(</a:t>
            </a:r>
            <a:r>
              <a:rPr lang="ja-JP" altLang="en-US" sz="700" b="1">
                <a:latin typeface="メイリオ" panose="020B0604030504040204" pitchFamily="50" charset="-128"/>
                <a:ea typeface="メイリオ" panose="020B0604030504040204" pitchFamily="50" charset="-128"/>
                <a:cs typeface="Arial" panose="020B0604020202020204" pitchFamily="34" charset="0"/>
              </a:rPr>
              <a:t>各システム専用）</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p:txBody>
      </p:sp>
      <p:sp>
        <p:nvSpPr>
          <p:cNvPr id="28" name="正方形/長方形 27">
            <a:extLst>
              <a:ext uri="{FF2B5EF4-FFF2-40B4-BE49-F238E27FC236}">
                <a16:creationId xmlns:a16="http://schemas.microsoft.com/office/drawing/2014/main" id="{F5B44FFB-5B4C-6BD7-232F-17F9DDC0CDDA}"/>
              </a:ext>
            </a:extLst>
          </p:cNvPr>
          <p:cNvSpPr/>
          <p:nvPr/>
        </p:nvSpPr>
        <p:spPr>
          <a:xfrm>
            <a:off x="2812305" y="5436507"/>
            <a:ext cx="792000" cy="288000"/>
          </a:xfrm>
          <a:prstGeom prst="rect">
            <a:avLst/>
          </a:prstGeom>
          <a:solidFill>
            <a:srgbClr val="B5A187"/>
          </a:solidFill>
          <a:ln w="12700">
            <a:solidFill>
              <a:srgbClr val="B5A187"/>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700" b="1">
                <a:latin typeface="メイリオ" panose="020B0604030504040204" pitchFamily="50" charset="-128"/>
                <a:ea typeface="メイリオ" panose="020B0604030504040204" pitchFamily="50" charset="-128"/>
                <a:cs typeface="Arial" panose="020B0604020202020204" pitchFamily="34" charset="0"/>
              </a:rPr>
              <a:t>デジタル</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a:p>
            <a:pPr algn="ctr"/>
            <a:r>
              <a:rPr kumimoji="1" lang="ja-JP" altLang="en-US" sz="700" b="1">
                <a:latin typeface="メイリオ" panose="020B0604030504040204" pitchFamily="50" charset="-128"/>
                <a:ea typeface="メイリオ" panose="020B0604030504040204" pitchFamily="50" charset="-128"/>
                <a:cs typeface="Arial" panose="020B0604020202020204" pitchFamily="34" charset="0"/>
              </a:rPr>
              <a:t>カウンタ</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p:txBody>
      </p:sp>
      <p:sp>
        <p:nvSpPr>
          <p:cNvPr id="29" name="正方形/長方形 28">
            <a:extLst>
              <a:ext uri="{FF2B5EF4-FFF2-40B4-BE49-F238E27FC236}">
                <a16:creationId xmlns:a16="http://schemas.microsoft.com/office/drawing/2014/main" id="{ADC4A004-B2A0-A6C1-98F3-84B3212F6825}"/>
              </a:ext>
            </a:extLst>
          </p:cNvPr>
          <p:cNvSpPr/>
          <p:nvPr/>
        </p:nvSpPr>
        <p:spPr>
          <a:xfrm>
            <a:off x="2812305" y="4671170"/>
            <a:ext cx="792000" cy="288000"/>
          </a:xfrm>
          <a:prstGeom prst="rect">
            <a:avLst/>
          </a:prstGeom>
          <a:solidFill>
            <a:srgbClr val="B5A187"/>
          </a:solidFill>
          <a:ln w="12700">
            <a:solidFill>
              <a:srgbClr val="B5A187"/>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700" b="1">
                <a:latin typeface="メイリオ" panose="020B0604030504040204" pitchFamily="50" charset="-128"/>
                <a:ea typeface="メイリオ" panose="020B0604030504040204" pitchFamily="50" charset="-128"/>
                <a:cs typeface="Arial" panose="020B0604020202020204" pitchFamily="34" charset="0"/>
              </a:rPr>
              <a:t>プログラマブル</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a:p>
            <a:pPr algn="ctr"/>
            <a:r>
              <a:rPr kumimoji="1" lang="ja-JP" altLang="en-US" sz="700" b="1">
                <a:latin typeface="メイリオ" panose="020B0604030504040204" pitchFamily="50" charset="-128"/>
                <a:ea typeface="メイリオ" panose="020B0604030504040204" pitchFamily="50" charset="-128"/>
                <a:cs typeface="Arial" panose="020B0604020202020204" pitchFamily="34" charset="0"/>
              </a:rPr>
              <a:t> 電源 </a:t>
            </a:r>
            <a:r>
              <a:rPr kumimoji="1" lang="en-US" altLang="ja-JP" sz="700" b="1">
                <a:latin typeface="メイリオ" panose="020B0604030504040204" pitchFamily="50" charset="-128"/>
                <a:ea typeface="メイリオ" panose="020B0604030504040204" pitchFamily="50" charset="-128"/>
                <a:cs typeface="Arial" panose="020B0604020202020204" pitchFamily="34" charset="0"/>
              </a:rPr>
              <a:t>#1</a:t>
            </a:r>
          </a:p>
        </p:txBody>
      </p:sp>
      <p:sp>
        <p:nvSpPr>
          <p:cNvPr id="30" name="正方形/長方形 29">
            <a:extLst>
              <a:ext uri="{FF2B5EF4-FFF2-40B4-BE49-F238E27FC236}">
                <a16:creationId xmlns:a16="http://schemas.microsoft.com/office/drawing/2014/main" id="{DA3B4F8B-8239-AFA0-0E14-31A5F3A2890F}"/>
              </a:ext>
            </a:extLst>
          </p:cNvPr>
          <p:cNvSpPr/>
          <p:nvPr/>
        </p:nvSpPr>
        <p:spPr>
          <a:xfrm>
            <a:off x="2812305" y="5072192"/>
            <a:ext cx="792000" cy="288000"/>
          </a:xfrm>
          <a:prstGeom prst="rect">
            <a:avLst/>
          </a:prstGeom>
          <a:solidFill>
            <a:srgbClr val="B5A187"/>
          </a:solidFill>
          <a:ln w="12700">
            <a:solidFill>
              <a:srgbClr val="B5A187"/>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700" b="1">
                <a:latin typeface="メイリオ" panose="020B0604030504040204" pitchFamily="50" charset="-128"/>
                <a:ea typeface="メイリオ" panose="020B0604030504040204" pitchFamily="50" charset="-128"/>
                <a:cs typeface="Arial" panose="020B0604020202020204" pitchFamily="34" charset="0"/>
              </a:rPr>
              <a:t>プログラマブル</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a:p>
            <a:pPr algn="ctr"/>
            <a:r>
              <a:rPr kumimoji="1" lang="ja-JP" altLang="en-US" sz="700" b="1">
                <a:latin typeface="メイリオ" panose="020B0604030504040204" pitchFamily="50" charset="-128"/>
                <a:ea typeface="メイリオ" panose="020B0604030504040204" pitchFamily="50" charset="-128"/>
                <a:cs typeface="Arial" panose="020B0604020202020204" pitchFamily="34" charset="0"/>
              </a:rPr>
              <a:t> 電源 </a:t>
            </a:r>
            <a:r>
              <a:rPr kumimoji="1" lang="en-US" altLang="ja-JP" sz="700" b="1">
                <a:latin typeface="メイリオ" panose="020B0604030504040204" pitchFamily="50" charset="-128"/>
                <a:ea typeface="メイリオ" panose="020B0604030504040204" pitchFamily="50" charset="-128"/>
                <a:cs typeface="Arial" panose="020B0604020202020204" pitchFamily="34" charset="0"/>
              </a:rPr>
              <a:t>#1</a:t>
            </a:r>
          </a:p>
        </p:txBody>
      </p:sp>
      <p:sp>
        <p:nvSpPr>
          <p:cNvPr id="31" name="正方形/長方形 30">
            <a:extLst>
              <a:ext uri="{FF2B5EF4-FFF2-40B4-BE49-F238E27FC236}">
                <a16:creationId xmlns:a16="http://schemas.microsoft.com/office/drawing/2014/main" id="{8BD5AF13-8333-3231-CEFF-D23CE56D179D}"/>
              </a:ext>
            </a:extLst>
          </p:cNvPr>
          <p:cNvSpPr/>
          <p:nvPr/>
        </p:nvSpPr>
        <p:spPr>
          <a:xfrm>
            <a:off x="768473" y="4556357"/>
            <a:ext cx="3015532" cy="4412868"/>
          </a:xfrm>
          <a:prstGeom prst="rect">
            <a:avLst/>
          </a:prstGeom>
          <a:noFill/>
          <a:ln w="38100">
            <a:solidFill>
              <a:srgbClr val="B5A187"/>
            </a:solidFill>
          </a:ln>
        </p:spPr>
        <p:style>
          <a:lnRef idx="2">
            <a:schemeClr val="accent1">
              <a:shade val="15000"/>
            </a:schemeClr>
          </a:lnRef>
          <a:fillRef idx="1">
            <a:schemeClr val="accent1"/>
          </a:fillRef>
          <a:effectRef idx="0">
            <a:schemeClr val="accent1"/>
          </a:effectRef>
          <a:fontRef idx="minor">
            <a:schemeClr val="lt1"/>
          </a:fontRef>
        </p:style>
        <p:txBody>
          <a:bodyPr lIns="108000" tIns="144000" rIns="108000" bIns="144000" rtlCol="0" anchor="ctr"/>
          <a:lstStyle/>
          <a:p>
            <a:endPar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endParaRPr>
          </a:p>
        </p:txBody>
      </p:sp>
      <p:sp>
        <p:nvSpPr>
          <p:cNvPr id="32" name="正方形/長方形 31">
            <a:extLst>
              <a:ext uri="{FF2B5EF4-FFF2-40B4-BE49-F238E27FC236}">
                <a16:creationId xmlns:a16="http://schemas.microsoft.com/office/drawing/2014/main" id="{09F9EA52-244A-EC7E-A864-DBD23C043CEF}"/>
              </a:ext>
            </a:extLst>
          </p:cNvPr>
          <p:cNvSpPr/>
          <p:nvPr/>
        </p:nvSpPr>
        <p:spPr>
          <a:xfrm>
            <a:off x="4014155" y="4596119"/>
            <a:ext cx="3007375" cy="2046906"/>
          </a:xfrm>
          <a:prstGeom prst="rect">
            <a:avLst/>
          </a:prstGeom>
          <a:noFill/>
          <a:ln w="38100">
            <a:solidFill>
              <a:srgbClr val="B5A187"/>
            </a:solidFill>
          </a:ln>
        </p:spPr>
        <p:style>
          <a:lnRef idx="2">
            <a:schemeClr val="accent1">
              <a:shade val="15000"/>
            </a:schemeClr>
          </a:lnRef>
          <a:fillRef idx="1">
            <a:schemeClr val="accent1"/>
          </a:fillRef>
          <a:effectRef idx="0">
            <a:schemeClr val="accent1"/>
          </a:effectRef>
          <a:fontRef idx="minor">
            <a:schemeClr val="lt1"/>
          </a:fontRef>
        </p:style>
        <p:txBody>
          <a:bodyPr lIns="108000" tIns="144000" rIns="108000" bIns="144000" rtlCol="0" anchor="ctr"/>
          <a:lstStyle/>
          <a:p>
            <a:endPar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endParaRPr>
          </a:p>
        </p:txBody>
      </p:sp>
      <p:sp>
        <p:nvSpPr>
          <p:cNvPr id="33" name="楕円 32">
            <a:extLst>
              <a:ext uri="{FF2B5EF4-FFF2-40B4-BE49-F238E27FC236}">
                <a16:creationId xmlns:a16="http://schemas.microsoft.com/office/drawing/2014/main" id="{FB86FA04-B10F-8367-4B1A-2254F5AE5086}"/>
              </a:ext>
            </a:extLst>
          </p:cNvPr>
          <p:cNvSpPr/>
          <p:nvPr/>
        </p:nvSpPr>
        <p:spPr>
          <a:xfrm>
            <a:off x="2259335" y="5789651"/>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cxnSp>
        <p:nvCxnSpPr>
          <p:cNvPr id="35" name="コネクタ: カギ線 34">
            <a:extLst>
              <a:ext uri="{FF2B5EF4-FFF2-40B4-BE49-F238E27FC236}">
                <a16:creationId xmlns:a16="http://schemas.microsoft.com/office/drawing/2014/main" id="{AC7A72D3-D33C-72B1-FDA8-21A2D663ABDC}"/>
              </a:ext>
            </a:extLst>
          </p:cNvPr>
          <p:cNvCxnSpPr>
            <a:cxnSpLocks/>
          </p:cNvCxnSpPr>
          <p:nvPr/>
        </p:nvCxnSpPr>
        <p:spPr>
          <a:xfrm rot="10800000" flipV="1">
            <a:off x="2277334" y="4814831"/>
            <a:ext cx="513850" cy="974819"/>
          </a:xfrm>
          <a:prstGeom prst="bentConnector2">
            <a:avLst/>
          </a:prstGeom>
          <a:ln w="19050">
            <a:solidFill>
              <a:srgbClr val="B5A187"/>
            </a:solidFill>
          </a:ln>
        </p:spPr>
        <p:style>
          <a:lnRef idx="1">
            <a:schemeClr val="accent1"/>
          </a:lnRef>
          <a:fillRef idx="0">
            <a:schemeClr val="accent1"/>
          </a:fillRef>
          <a:effectRef idx="0">
            <a:schemeClr val="accent1"/>
          </a:effectRef>
          <a:fontRef idx="minor">
            <a:schemeClr val="tx1"/>
          </a:fontRef>
        </p:style>
      </p:cxnSp>
      <p:sp>
        <p:nvSpPr>
          <p:cNvPr id="36" name="楕円 35">
            <a:extLst>
              <a:ext uri="{FF2B5EF4-FFF2-40B4-BE49-F238E27FC236}">
                <a16:creationId xmlns:a16="http://schemas.microsoft.com/office/drawing/2014/main" id="{F64A3CFB-DD80-1ABE-C469-88C419749F5A}"/>
              </a:ext>
            </a:extLst>
          </p:cNvPr>
          <p:cNvSpPr/>
          <p:nvPr/>
        </p:nvSpPr>
        <p:spPr>
          <a:xfrm>
            <a:off x="2377913" y="5789651"/>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cxnSp>
        <p:nvCxnSpPr>
          <p:cNvPr id="37" name="コネクタ: カギ線 36">
            <a:extLst>
              <a:ext uri="{FF2B5EF4-FFF2-40B4-BE49-F238E27FC236}">
                <a16:creationId xmlns:a16="http://schemas.microsoft.com/office/drawing/2014/main" id="{8CBFF6ED-509E-52E0-2823-7C24B4B76EB9}"/>
              </a:ext>
            </a:extLst>
          </p:cNvPr>
          <p:cNvCxnSpPr>
            <a:cxnSpLocks/>
            <a:stCxn id="96" idx="2"/>
            <a:endCxn id="36" idx="0"/>
          </p:cNvCxnSpPr>
          <p:nvPr/>
        </p:nvCxnSpPr>
        <p:spPr>
          <a:xfrm rot="10800000" flipV="1">
            <a:off x="2395914" y="5226831"/>
            <a:ext cx="394249" cy="562820"/>
          </a:xfrm>
          <a:prstGeom prst="bentConnector2">
            <a:avLst/>
          </a:prstGeom>
          <a:ln w="19050">
            <a:solidFill>
              <a:srgbClr val="B5A187"/>
            </a:solidFill>
          </a:ln>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89BEFDF4-977C-C5D8-9319-01F3260640DB}"/>
              </a:ext>
            </a:extLst>
          </p:cNvPr>
          <p:cNvSpPr/>
          <p:nvPr/>
        </p:nvSpPr>
        <p:spPr>
          <a:xfrm>
            <a:off x="2488404" y="5789651"/>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cxnSp>
        <p:nvCxnSpPr>
          <p:cNvPr id="39" name="コネクタ: カギ線 38">
            <a:extLst>
              <a:ext uri="{FF2B5EF4-FFF2-40B4-BE49-F238E27FC236}">
                <a16:creationId xmlns:a16="http://schemas.microsoft.com/office/drawing/2014/main" id="{50E75994-3C71-7D62-255D-BA5E19CF9406}"/>
              </a:ext>
            </a:extLst>
          </p:cNvPr>
          <p:cNvCxnSpPr>
            <a:cxnSpLocks/>
            <a:stCxn id="97" idx="2"/>
            <a:endCxn id="38" idx="0"/>
          </p:cNvCxnSpPr>
          <p:nvPr/>
        </p:nvCxnSpPr>
        <p:spPr>
          <a:xfrm rot="10800000" flipV="1">
            <a:off x="2506404" y="5568371"/>
            <a:ext cx="283250" cy="221279"/>
          </a:xfrm>
          <a:prstGeom prst="bentConnector2">
            <a:avLst/>
          </a:prstGeom>
          <a:ln w="19050">
            <a:solidFill>
              <a:srgbClr val="B5A187"/>
            </a:solidFill>
          </a:ln>
        </p:spPr>
        <p:style>
          <a:lnRef idx="1">
            <a:schemeClr val="accent1"/>
          </a:lnRef>
          <a:fillRef idx="0">
            <a:schemeClr val="accent1"/>
          </a:fillRef>
          <a:effectRef idx="0">
            <a:schemeClr val="accent1"/>
          </a:effectRef>
          <a:fontRef idx="minor">
            <a:schemeClr val="tx1"/>
          </a:fontRef>
        </p:style>
      </p:cxnSp>
      <p:sp>
        <p:nvSpPr>
          <p:cNvPr id="40" name="楕円 39">
            <a:extLst>
              <a:ext uri="{FF2B5EF4-FFF2-40B4-BE49-F238E27FC236}">
                <a16:creationId xmlns:a16="http://schemas.microsoft.com/office/drawing/2014/main" id="{8BA29980-455C-B581-61F5-6B5671B8482E}"/>
              </a:ext>
            </a:extLst>
          </p:cNvPr>
          <p:cNvSpPr/>
          <p:nvPr/>
        </p:nvSpPr>
        <p:spPr>
          <a:xfrm>
            <a:off x="2135512" y="5789651"/>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cxnSp>
        <p:nvCxnSpPr>
          <p:cNvPr id="41" name="コネクタ: カギ線 40">
            <a:extLst>
              <a:ext uri="{FF2B5EF4-FFF2-40B4-BE49-F238E27FC236}">
                <a16:creationId xmlns:a16="http://schemas.microsoft.com/office/drawing/2014/main" id="{40217ED1-B63F-81DE-4CEA-6F6D97AB913E}"/>
              </a:ext>
            </a:extLst>
          </p:cNvPr>
          <p:cNvCxnSpPr>
            <a:cxnSpLocks/>
            <a:stCxn id="98" idx="6"/>
            <a:endCxn id="40" idx="0"/>
          </p:cNvCxnSpPr>
          <p:nvPr/>
        </p:nvCxnSpPr>
        <p:spPr>
          <a:xfrm>
            <a:off x="1640623" y="4821560"/>
            <a:ext cx="512889" cy="968091"/>
          </a:xfrm>
          <a:prstGeom prst="bentConnector2">
            <a:avLst/>
          </a:prstGeom>
          <a:ln w="19050">
            <a:solidFill>
              <a:srgbClr val="B5A187"/>
            </a:solidFill>
          </a:ln>
        </p:spPr>
        <p:style>
          <a:lnRef idx="1">
            <a:schemeClr val="accent1"/>
          </a:lnRef>
          <a:fillRef idx="0">
            <a:schemeClr val="accent1"/>
          </a:fillRef>
          <a:effectRef idx="0">
            <a:schemeClr val="accent1"/>
          </a:effectRef>
          <a:fontRef idx="minor">
            <a:schemeClr val="tx1"/>
          </a:fontRef>
        </p:style>
      </p:cxnSp>
      <p:sp>
        <p:nvSpPr>
          <p:cNvPr id="42" name="楕円 41">
            <a:extLst>
              <a:ext uri="{FF2B5EF4-FFF2-40B4-BE49-F238E27FC236}">
                <a16:creationId xmlns:a16="http://schemas.microsoft.com/office/drawing/2014/main" id="{2A6007AD-577C-501E-0FFC-69226D211C3A}"/>
              </a:ext>
            </a:extLst>
          </p:cNvPr>
          <p:cNvSpPr/>
          <p:nvPr/>
        </p:nvSpPr>
        <p:spPr>
          <a:xfrm>
            <a:off x="2014536" y="5789651"/>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cxnSp>
        <p:nvCxnSpPr>
          <p:cNvPr id="43" name="コネクタ: カギ線 42">
            <a:extLst>
              <a:ext uri="{FF2B5EF4-FFF2-40B4-BE49-F238E27FC236}">
                <a16:creationId xmlns:a16="http://schemas.microsoft.com/office/drawing/2014/main" id="{A714FF05-387D-D0F1-E7FE-091BDB67A943}"/>
              </a:ext>
            </a:extLst>
          </p:cNvPr>
          <p:cNvCxnSpPr>
            <a:cxnSpLocks/>
            <a:stCxn id="99" idx="6"/>
            <a:endCxn id="42" idx="0"/>
          </p:cNvCxnSpPr>
          <p:nvPr/>
        </p:nvCxnSpPr>
        <p:spPr>
          <a:xfrm>
            <a:off x="1643073" y="5222084"/>
            <a:ext cx="389463" cy="567567"/>
          </a:xfrm>
          <a:prstGeom prst="bentConnector2">
            <a:avLst/>
          </a:prstGeom>
          <a:ln w="19050">
            <a:solidFill>
              <a:srgbClr val="B5A187"/>
            </a:solidFill>
          </a:ln>
        </p:spPr>
        <p:style>
          <a:lnRef idx="1">
            <a:schemeClr val="accent1"/>
          </a:lnRef>
          <a:fillRef idx="0">
            <a:schemeClr val="accent1"/>
          </a:fillRef>
          <a:effectRef idx="0">
            <a:schemeClr val="accent1"/>
          </a:effectRef>
          <a:fontRef idx="minor">
            <a:schemeClr val="tx1"/>
          </a:fontRef>
        </p:style>
      </p:cxnSp>
      <p:sp>
        <p:nvSpPr>
          <p:cNvPr id="44" name="楕円 43">
            <a:extLst>
              <a:ext uri="{FF2B5EF4-FFF2-40B4-BE49-F238E27FC236}">
                <a16:creationId xmlns:a16="http://schemas.microsoft.com/office/drawing/2014/main" id="{E3A576D4-B30F-0F61-2B3F-65A4BFF37C91}"/>
              </a:ext>
            </a:extLst>
          </p:cNvPr>
          <p:cNvSpPr/>
          <p:nvPr/>
        </p:nvSpPr>
        <p:spPr>
          <a:xfrm>
            <a:off x="1902618" y="5789651"/>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cxnSp>
        <p:nvCxnSpPr>
          <p:cNvPr id="45" name="コネクタ: カギ線 44">
            <a:extLst>
              <a:ext uri="{FF2B5EF4-FFF2-40B4-BE49-F238E27FC236}">
                <a16:creationId xmlns:a16="http://schemas.microsoft.com/office/drawing/2014/main" id="{DBB0D302-3F26-F406-CF3D-B54FA38B2615}"/>
              </a:ext>
            </a:extLst>
          </p:cNvPr>
          <p:cNvCxnSpPr>
            <a:cxnSpLocks/>
            <a:stCxn id="100" idx="6"/>
            <a:endCxn id="44" idx="0"/>
          </p:cNvCxnSpPr>
          <p:nvPr/>
        </p:nvCxnSpPr>
        <p:spPr>
          <a:xfrm>
            <a:off x="1643962" y="5567885"/>
            <a:ext cx="276656" cy="221766"/>
          </a:xfrm>
          <a:prstGeom prst="bentConnector2">
            <a:avLst/>
          </a:prstGeom>
          <a:ln w="19050">
            <a:solidFill>
              <a:srgbClr val="B5A187"/>
            </a:solidFill>
          </a:ln>
        </p:spPr>
        <p:style>
          <a:lnRef idx="1">
            <a:schemeClr val="accent1"/>
          </a:lnRef>
          <a:fillRef idx="0">
            <a:schemeClr val="accent1"/>
          </a:fillRef>
          <a:effectRef idx="0">
            <a:schemeClr val="accent1"/>
          </a:effectRef>
          <a:fontRef idx="minor">
            <a:schemeClr val="tx1"/>
          </a:fontRef>
        </p:style>
      </p:cxnSp>
      <p:sp>
        <p:nvSpPr>
          <p:cNvPr id="51" name="楕円 50">
            <a:extLst>
              <a:ext uri="{FF2B5EF4-FFF2-40B4-BE49-F238E27FC236}">
                <a16:creationId xmlns:a16="http://schemas.microsoft.com/office/drawing/2014/main" id="{276D69DC-CF4D-5A41-DD6F-DF6D99CC2E72}"/>
              </a:ext>
            </a:extLst>
          </p:cNvPr>
          <p:cNvSpPr/>
          <p:nvPr/>
        </p:nvSpPr>
        <p:spPr>
          <a:xfrm>
            <a:off x="2266669" y="6157120"/>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52" name="楕円 51">
            <a:extLst>
              <a:ext uri="{FF2B5EF4-FFF2-40B4-BE49-F238E27FC236}">
                <a16:creationId xmlns:a16="http://schemas.microsoft.com/office/drawing/2014/main" id="{CF9B51C9-1E0C-A091-DA8A-8D5A03AC9920}"/>
              </a:ext>
            </a:extLst>
          </p:cNvPr>
          <p:cNvSpPr/>
          <p:nvPr/>
        </p:nvSpPr>
        <p:spPr>
          <a:xfrm>
            <a:off x="2378592" y="6157120"/>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53" name="楕円 52">
            <a:extLst>
              <a:ext uri="{FF2B5EF4-FFF2-40B4-BE49-F238E27FC236}">
                <a16:creationId xmlns:a16="http://schemas.microsoft.com/office/drawing/2014/main" id="{5E662D53-CAD9-5E17-FC34-B6DC1A687F88}"/>
              </a:ext>
            </a:extLst>
          </p:cNvPr>
          <p:cNvSpPr/>
          <p:nvPr/>
        </p:nvSpPr>
        <p:spPr>
          <a:xfrm>
            <a:off x="2495269" y="6157120"/>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54" name="楕円 53">
            <a:extLst>
              <a:ext uri="{FF2B5EF4-FFF2-40B4-BE49-F238E27FC236}">
                <a16:creationId xmlns:a16="http://schemas.microsoft.com/office/drawing/2014/main" id="{F9A2BFAA-EE0D-B136-0D58-667FBF99546E}"/>
              </a:ext>
            </a:extLst>
          </p:cNvPr>
          <p:cNvSpPr/>
          <p:nvPr/>
        </p:nvSpPr>
        <p:spPr>
          <a:xfrm>
            <a:off x="2135698" y="6157120"/>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55" name="楕円 54">
            <a:extLst>
              <a:ext uri="{FF2B5EF4-FFF2-40B4-BE49-F238E27FC236}">
                <a16:creationId xmlns:a16="http://schemas.microsoft.com/office/drawing/2014/main" id="{597EA36F-DE49-8EEC-F55C-F67CD9166207}"/>
              </a:ext>
            </a:extLst>
          </p:cNvPr>
          <p:cNvSpPr/>
          <p:nvPr/>
        </p:nvSpPr>
        <p:spPr>
          <a:xfrm>
            <a:off x="2026164" y="6157120"/>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56" name="楕円 55">
            <a:extLst>
              <a:ext uri="{FF2B5EF4-FFF2-40B4-BE49-F238E27FC236}">
                <a16:creationId xmlns:a16="http://schemas.microsoft.com/office/drawing/2014/main" id="{BDF3DC1B-55EC-CCA9-381A-885365D3FEF7}"/>
              </a:ext>
            </a:extLst>
          </p:cNvPr>
          <p:cNvSpPr/>
          <p:nvPr/>
        </p:nvSpPr>
        <p:spPr>
          <a:xfrm>
            <a:off x="1907098" y="6157120"/>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cxnSp>
        <p:nvCxnSpPr>
          <p:cNvPr id="57" name="コネクタ: カギ線 56">
            <a:extLst>
              <a:ext uri="{FF2B5EF4-FFF2-40B4-BE49-F238E27FC236}">
                <a16:creationId xmlns:a16="http://schemas.microsoft.com/office/drawing/2014/main" id="{3920BB8D-CF12-80A0-2784-36342D3C8026}"/>
              </a:ext>
            </a:extLst>
          </p:cNvPr>
          <p:cNvCxnSpPr>
            <a:cxnSpLocks/>
            <a:stCxn id="74" idx="2"/>
            <a:endCxn id="53" idx="4"/>
          </p:cNvCxnSpPr>
          <p:nvPr/>
        </p:nvCxnSpPr>
        <p:spPr>
          <a:xfrm rot="10800000">
            <a:off x="2513270" y="6193121"/>
            <a:ext cx="387425" cy="229683"/>
          </a:xfrm>
          <a:prstGeom prst="bentConnector2">
            <a:avLst/>
          </a:prstGeom>
          <a:ln w="19050">
            <a:solidFill>
              <a:srgbClr val="B5A187"/>
            </a:solidFill>
          </a:ln>
        </p:spPr>
        <p:style>
          <a:lnRef idx="1">
            <a:schemeClr val="accent1"/>
          </a:lnRef>
          <a:fillRef idx="0">
            <a:schemeClr val="accent1"/>
          </a:fillRef>
          <a:effectRef idx="0">
            <a:schemeClr val="accent1"/>
          </a:effectRef>
          <a:fontRef idx="minor">
            <a:schemeClr val="tx1"/>
          </a:fontRef>
        </p:style>
      </p:cxnSp>
      <p:cxnSp>
        <p:nvCxnSpPr>
          <p:cNvPr id="60" name="コネクタ: カギ線 59">
            <a:extLst>
              <a:ext uri="{FF2B5EF4-FFF2-40B4-BE49-F238E27FC236}">
                <a16:creationId xmlns:a16="http://schemas.microsoft.com/office/drawing/2014/main" id="{651DC86C-F010-A6F1-A20F-A15957DBD351}"/>
              </a:ext>
            </a:extLst>
          </p:cNvPr>
          <p:cNvCxnSpPr>
            <a:cxnSpLocks/>
            <a:stCxn id="76" idx="2"/>
            <a:endCxn id="51" idx="4"/>
          </p:cNvCxnSpPr>
          <p:nvPr/>
        </p:nvCxnSpPr>
        <p:spPr>
          <a:xfrm rot="10800000">
            <a:off x="2284670" y="6193120"/>
            <a:ext cx="623165" cy="965708"/>
          </a:xfrm>
          <a:prstGeom prst="bentConnector2">
            <a:avLst/>
          </a:prstGeom>
          <a:ln w="19050">
            <a:solidFill>
              <a:srgbClr val="B5A187"/>
            </a:solidFill>
          </a:ln>
        </p:spPr>
        <p:style>
          <a:lnRef idx="1">
            <a:schemeClr val="accent1"/>
          </a:lnRef>
          <a:fillRef idx="0">
            <a:schemeClr val="accent1"/>
          </a:fillRef>
          <a:effectRef idx="0">
            <a:schemeClr val="accent1"/>
          </a:effectRef>
          <a:fontRef idx="minor">
            <a:schemeClr val="tx1"/>
          </a:fontRef>
        </p:style>
      </p:cxnSp>
      <p:cxnSp>
        <p:nvCxnSpPr>
          <p:cNvPr id="61" name="コネクタ: カギ線 60">
            <a:extLst>
              <a:ext uri="{FF2B5EF4-FFF2-40B4-BE49-F238E27FC236}">
                <a16:creationId xmlns:a16="http://schemas.microsoft.com/office/drawing/2014/main" id="{5F80CC29-1C5E-936B-A0BA-A484B1156758}"/>
              </a:ext>
            </a:extLst>
          </p:cNvPr>
          <p:cNvCxnSpPr>
            <a:cxnSpLocks/>
            <a:stCxn id="75" idx="2"/>
            <a:endCxn id="52" idx="4"/>
          </p:cNvCxnSpPr>
          <p:nvPr/>
        </p:nvCxnSpPr>
        <p:spPr>
          <a:xfrm rot="10800000">
            <a:off x="2396593" y="6193121"/>
            <a:ext cx="504097" cy="598993"/>
          </a:xfrm>
          <a:prstGeom prst="bentConnector2">
            <a:avLst/>
          </a:prstGeom>
          <a:ln w="19050">
            <a:solidFill>
              <a:srgbClr val="B5A187"/>
            </a:solidFill>
          </a:ln>
        </p:spPr>
        <p:style>
          <a:lnRef idx="1">
            <a:schemeClr val="accent1"/>
          </a:lnRef>
          <a:fillRef idx="0">
            <a:schemeClr val="accent1"/>
          </a:fillRef>
          <a:effectRef idx="0">
            <a:schemeClr val="accent1"/>
          </a:effectRef>
          <a:fontRef idx="minor">
            <a:schemeClr val="tx1"/>
          </a:fontRef>
        </p:style>
      </p:cxnSp>
      <p:cxnSp>
        <p:nvCxnSpPr>
          <p:cNvPr id="62" name="コネクタ: カギ線 61">
            <a:extLst>
              <a:ext uri="{FF2B5EF4-FFF2-40B4-BE49-F238E27FC236}">
                <a16:creationId xmlns:a16="http://schemas.microsoft.com/office/drawing/2014/main" id="{E644255B-1285-BF2B-03AF-232B6177CE83}"/>
              </a:ext>
            </a:extLst>
          </p:cNvPr>
          <p:cNvCxnSpPr>
            <a:cxnSpLocks/>
            <a:stCxn id="79" idx="6"/>
            <a:endCxn id="56" idx="4"/>
          </p:cNvCxnSpPr>
          <p:nvPr/>
        </p:nvCxnSpPr>
        <p:spPr>
          <a:xfrm flipV="1">
            <a:off x="1655571" y="6193120"/>
            <a:ext cx="269527" cy="227509"/>
          </a:xfrm>
          <a:prstGeom prst="bentConnector2">
            <a:avLst/>
          </a:prstGeom>
          <a:ln w="19050">
            <a:solidFill>
              <a:srgbClr val="B5A187"/>
            </a:solidFill>
          </a:ln>
        </p:spPr>
        <p:style>
          <a:lnRef idx="1">
            <a:schemeClr val="accent1"/>
          </a:lnRef>
          <a:fillRef idx="0">
            <a:schemeClr val="accent1"/>
          </a:fillRef>
          <a:effectRef idx="0">
            <a:schemeClr val="accent1"/>
          </a:effectRef>
          <a:fontRef idx="minor">
            <a:schemeClr val="tx1"/>
          </a:fontRef>
        </p:style>
      </p:cxnSp>
      <p:cxnSp>
        <p:nvCxnSpPr>
          <p:cNvPr id="63" name="コネクタ: カギ線 62">
            <a:extLst>
              <a:ext uri="{FF2B5EF4-FFF2-40B4-BE49-F238E27FC236}">
                <a16:creationId xmlns:a16="http://schemas.microsoft.com/office/drawing/2014/main" id="{E7486652-2D55-8794-FE45-8E23D6702884}"/>
              </a:ext>
            </a:extLst>
          </p:cNvPr>
          <p:cNvCxnSpPr>
            <a:cxnSpLocks/>
            <a:stCxn id="78" idx="6"/>
            <a:endCxn id="55" idx="4"/>
          </p:cNvCxnSpPr>
          <p:nvPr/>
        </p:nvCxnSpPr>
        <p:spPr>
          <a:xfrm flipV="1">
            <a:off x="1660331" y="6193120"/>
            <a:ext cx="383833" cy="596611"/>
          </a:xfrm>
          <a:prstGeom prst="bentConnector2">
            <a:avLst/>
          </a:prstGeom>
          <a:ln w="19050">
            <a:solidFill>
              <a:srgbClr val="B5A187"/>
            </a:solidFill>
          </a:ln>
        </p:spPr>
        <p:style>
          <a:lnRef idx="1">
            <a:schemeClr val="accent1"/>
          </a:lnRef>
          <a:fillRef idx="0">
            <a:schemeClr val="accent1"/>
          </a:fillRef>
          <a:effectRef idx="0">
            <a:schemeClr val="accent1"/>
          </a:effectRef>
          <a:fontRef idx="minor">
            <a:schemeClr val="tx1"/>
          </a:fontRef>
        </p:style>
      </p:cxnSp>
      <p:cxnSp>
        <p:nvCxnSpPr>
          <p:cNvPr id="64" name="コネクタ: カギ線 63">
            <a:extLst>
              <a:ext uri="{FF2B5EF4-FFF2-40B4-BE49-F238E27FC236}">
                <a16:creationId xmlns:a16="http://schemas.microsoft.com/office/drawing/2014/main" id="{BA544ABE-D973-7872-7D16-BDBFF4DCECFE}"/>
              </a:ext>
            </a:extLst>
          </p:cNvPr>
          <p:cNvCxnSpPr>
            <a:cxnSpLocks/>
            <a:stCxn id="77" idx="6"/>
            <a:endCxn id="54" idx="4"/>
          </p:cNvCxnSpPr>
          <p:nvPr/>
        </p:nvCxnSpPr>
        <p:spPr>
          <a:xfrm flipV="1">
            <a:off x="1648425" y="6193120"/>
            <a:ext cx="505273" cy="963325"/>
          </a:xfrm>
          <a:prstGeom prst="bentConnector2">
            <a:avLst/>
          </a:prstGeom>
          <a:ln w="19050">
            <a:solidFill>
              <a:srgbClr val="B5A187"/>
            </a:solidFill>
          </a:ln>
        </p:spPr>
        <p:style>
          <a:lnRef idx="1">
            <a:schemeClr val="accent1"/>
          </a:lnRef>
          <a:fillRef idx="0">
            <a:schemeClr val="accent1"/>
          </a:fillRef>
          <a:effectRef idx="0">
            <a:schemeClr val="accent1"/>
          </a:effectRef>
          <a:fontRef idx="minor">
            <a:schemeClr val="tx1"/>
          </a:fontRef>
        </p:style>
      </p:cxnSp>
      <p:sp>
        <p:nvSpPr>
          <p:cNvPr id="82" name="楕円 81">
            <a:extLst>
              <a:ext uri="{FF2B5EF4-FFF2-40B4-BE49-F238E27FC236}">
                <a16:creationId xmlns:a16="http://schemas.microsoft.com/office/drawing/2014/main" id="{6B38B751-56E1-9AD1-2A73-2E6594DCE31F}"/>
              </a:ext>
            </a:extLst>
          </p:cNvPr>
          <p:cNvSpPr/>
          <p:nvPr/>
        </p:nvSpPr>
        <p:spPr>
          <a:xfrm>
            <a:off x="4959864" y="5561524"/>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cxnSp>
        <p:nvCxnSpPr>
          <p:cNvPr id="83" name="コネクタ: カギ線 82">
            <a:extLst>
              <a:ext uri="{FF2B5EF4-FFF2-40B4-BE49-F238E27FC236}">
                <a16:creationId xmlns:a16="http://schemas.microsoft.com/office/drawing/2014/main" id="{CE9B86D1-3215-4E03-B891-1AA6912AFA55}"/>
              </a:ext>
            </a:extLst>
          </p:cNvPr>
          <p:cNvCxnSpPr>
            <a:cxnSpLocks/>
            <a:stCxn id="84" idx="6"/>
            <a:endCxn id="86" idx="6"/>
          </p:cNvCxnSpPr>
          <p:nvPr/>
        </p:nvCxnSpPr>
        <p:spPr>
          <a:xfrm flipV="1">
            <a:off x="5010154" y="5701252"/>
            <a:ext cx="2381" cy="578359"/>
          </a:xfrm>
          <a:prstGeom prst="bentConnector3">
            <a:avLst>
              <a:gd name="adj1" fmla="val 21402226"/>
            </a:avLst>
          </a:prstGeom>
          <a:ln w="19050">
            <a:solidFill>
              <a:srgbClr val="B5A187"/>
            </a:solidFill>
          </a:ln>
        </p:spPr>
        <p:style>
          <a:lnRef idx="1">
            <a:schemeClr val="accent1"/>
          </a:lnRef>
          <a:fillRef idx="0">
            <a:schemeClr val="accent1"/>
          </a:fillRef>
          <a:effectRef idx="0">
            <a:schemeClr val="accent1"/>
          </a:effectRef>
          <a:fontRef idx="minor">
            <a:schemeClr val="tx1"/>
          </a:fontRef>
        </p:style>
      </p:cxnSp>
      <p:sp>
        <p:nvSpPr>
          <p:cNvPr id="84" name="楕円 83">
            <a:extLst>
              <a:ext uri="{FF2B5EF4-FFF2-40B4-BE49-F238E27FC236}">
                <a16:creationId xmlns:a16="http://schemas.microsoft.com/office/drawing/2014/main" id="{A40C3B7B-C69A-F5C9-BBB9-58DE227AB39D}"/>
              </a:ext>
            </a:extLst>
          </p:cNvPr>
          <p:cNvSpPr/>
          <p:nvPr/>
        </p:nvSpPr>
        <p:spPr>
          <a:xfrm>
            <a:off x="4974154" y="6261611"/>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85" name="楕円 84">
            <a:extLst>
              <a:ext uri="{FF2B5EF4-FFF2-40B4-BE49-F238E27FC236}">
                <a16:creationId xmlns:a16="http://schemas.microsoft.com/office/drawing/2014/main" id="{83D462E2-39C5-6529-674A-0FDA00FE488B}"/>
              </a:ext>
            </a:extLst>
          </p:cNvPr>
          <p:cNvSpPr/>
          <p:nvPr/>
        </p:nvSpPr>
        <p:spPr>
          <a:xfrm>
            <a:off x="4976535" y="6380955"/>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86" name="楕円 85">
            <a:extLst>
              <a:ext uri="{FF2B5EF4-FFF2-40B4-BE49-F238E27FC236}">
                <a16:creationId xmlns:a16="http://schemas.microsoft.com/office/drawing/2014/main" id="{23E45A64-F233-E181-D460-0D9D20BC4E95}"/>
              </a:ext>
            </a:extLst>
          </p:cNvPr>
          <p:cNvSpPr/>
          <p:nvPr/>
        </p:nvSpPr>
        <p:spPr>
          <a:xfrm>
            <a:off x="4976535" y="5683252"/>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cxnSp>
        <p:nvCxnSpPr>
          <p:cNvPr id="89" name="コネクタ: カギ線 88">
            <a:extLst>
              <a:ext uri="{FF2B5EF4-FFF2-40B4-BE49-F238E27FC236}">
                <a16:creationId xmlns:a16="http://schemas.microsoft.com/office/drawing/2014/main" id="{51D1C005-D3AD-EC8E-EEC2-6DD8C612065C}"/>
              </a:ext>
            </a:extLst>
          </p:cNvPr>
          <p:cNvCxnSpPr>
            <a:cxnSpLocks/>
            <a:stCxn id="85" idx="6"/>
          </p:cNvCxnSpPr>
          <p:nvPr/>
        </p:nvCxnSpPr>
        <p:spPr>
          <a:xfrm flipV="1">
            <a:off x="5012535" y="5408409"/>
            <a:ext cx="728659" cy="990546"/>
          </a:xfrm>
          <a:prstGeom prst="bentConnector2">
            <a:avLst/>
          </a:prstGeom>
          <a:ln w="19050">
            <a:solidFill>
              <a:srgbClr val="B5A187"/>
            </a:solidFill>
          </a:ln>
        </p:spPr>
        <p:style>
          <a:lnRef idx="1">
            <a:schemeClr val="accent1"/>
          </a:lnRef>
          <a:fillRef idx="0">
            <a:schemeClr val="accent1"/>
          </a:fillRef>
          <a:effectRef idx="0">
            <a:schemeClr val="accent1"/>
          </a:effectRef>
          <a:fontRef idx="minor">
            <a:schemeClr val="tx1"/>
          </a:fontRef>
        </p:style>
      </p:cxnSp>
      <p:cxnSp>
        <p:nvCxnSpPr>
          <p:cNvPr id="91" name="コネクタ: カギ線 90">
            <a:extLst>
              <a:ext uri="{FF2B5EF4-FFF2-40B4-BE49-F238E27FC236}">
                <a16:creationId xmlns:a16="http://schemas.microsoft.com/office/drawing/2014/main" id="{450F0252-6871-32AF-3D6F-31017A87390E}"/>
              </a:ext>
            </a:extLst>
          </p:cNvPr>
          <p:cNvCxnSpPr>
            <a:cxnSpLocks/>
            <a:stCxn id="82" idx="6"/>
            <a:endCxn id="92" idx="6"/>
          </p:cNvCxnSpPr>
          <p:nvPr/>
        </p:nvCxnSpPr>
        <p:spPr>
          <a:xfrm flipV="1">
            <a:off x="4995864" y="4998779"/>
            <a:ext cx="19052" cy="580745"/>
          </a:xfrm>
          <a:prstGeom prst="bentConnector3">
            <a:avLst>
              <a:gd name="adj1" fmla="val 2724722"/>
            </a:avLst>
          </a:prstGeom>
          <a:ln w="19050">
            <a:solidFill>
              <a:srgbClr val="B5A187"/>
            </a:solidFill>
          </a:ln>
        </p:spPr>
        <p:style>
          <a:lnRef idx="1">
            <a:schemeClr val="accent1"/>
          </a:lnRef>
          <a:fillRef idx="0">
            <a:schemeClr val="accent1"/>
          </a:fillRef>
          <a:effectRef idx="0">
            <a:schemeClr val="accent1"/>
          </a:effectRef>
          <a:fontRef idx="minor">
            <a:schemeClr val="tx1"/>
          </a:fontRef>
        </p:style>
      </p:cxnSp>
      <p:sp>
        <p:nvSpPr>
          <p:cNvPr id="92" name="楕円 91">
            <a:extLst>
              <a:ext uri="{FF2B5EF4-FFF2-40B4-BE49-F238E27FC236}">
                <a16:creationId xmlns:a16="http://schemas.microsoft.com/office/drawing/2014/main" id="{508A5723-80A7-8309-826E-6370C977D7A6}"/>
              </a:ext>
            </a:extLst>
          </p:cNvPr>
          <p:cNvSpPr/>
          <p:nvPr/>
        </p:nvSpPr>
        <p:spPr>
          <a:xfrm>
            <a:off x="4978916" y="4980779"/>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93" name="楕円 92">
            <a:extLst>
              <a:ext uri="{FF2B5EF4-FFF2-40B4-BE49-F238E27FC236}">
                <a16:creationId xmlns:a16="http://schemas.microsoft.com/office/drawing/2014/main" id="{1CB4ACF6-532B-CD13-CD8D-BEF95FDFF34E}"/>
              </a:ext>
            </a:extLst>
          </p:cNvPr>
          <p:cNvSpPr/>
          <p:nvPr/>
        </p:nvSpPr>
        <p:spPr>
          <a:xfrm>
            <a:off x="4976532" y="4868863"/>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01" name="正方形/長方形 100">
            <a:extLst>
              <a:ext uri="{FF2B5EF4-FFF2-40B4-BE49-F238E27FC236}">
                <a16:creationId xmlns:a16="http://schemas.microsoft.com/office/drawing/2014/main" id="{7E4B9668-3553-7E8E-595A-9E0FEFFA5668}"/>
              </a:ext>
            </a:extLst>
          </p:cNvPr>
          <p:cNvSpPr/>
          <p:nvPr/>
        </p:nvSpPr>
        <p:spPr>
          <a:xfrm>
            <a:off x="4903389" y="5884569"/>
            <a:ext cx="521544" cy="2154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kumimoji="1"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プログラム</a:t>
            </a:r>
            <a:endParaRPr kumimoji="1" lang="en-US" altLang="ja-JP" sz="700">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a:p>
            <a:pPr algn="ctr"/>
            <a:r>
              <a:rPr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データ</a:t>
            </a:r>
            <a:endParaRPr kumimoji="1"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p:txBody>
      </p:sp>
      <p:sp>
        <p:nvSpPr>
          <p:cNvPr id="102" name="正方形/長方形 101">
            <a:extLst>
              <a:ext uri="{FF2B5EF4-FFF2-40B4-BE49-F238E27FC236}">
                <a16:creationId xmlns:a16="http://schemas.microsoft.com/office/drawing/2014/main" id="{510D4B8D-5301-5869-A90A-6FD541C75BBE}"/>
              </a:ext>
            </a:extLst>
          </p:cNvPr>
          <p:cNvSpPr/>
          <p:nvPr/>
        </p:nvSpPr>
        <p:spPr>
          <a:xfrm rot="16200000">
            <a:off x="5230297" y="5617960"/>
            <a:ext cx="887030" cy="1077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      計測データ      </a:t>
            </a:r>
            <a:endParaRPr kumimoji="1"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p:txBody>
      </p:sp>
      <p:sp>
        <p:nvSpPr>
          <p:cNvPr id="103" name="正方形/長方形 102">
            <a:extLst>
              <a:ext uri="{FF2B5EF4-FFF2-40B4-BE49-F238E27FC236}">
                <a16:creationId xmlns:a16="http://schemas.microsoft.com/office/drawing/2014/main" id="{181FEBE4-E2D0-082B-5DD9-B5EEA6D5FAF6}"/>
              </a:ext>
            </a:extLst>
          </p:cNvPr>
          <p:cNvSpPr/>
          <p:nvPr/>
        </p:nvSpPr>
        <p:spPr>
          <a:xfrm>
            <a:off x="4880114" y="5148993"/>
            <a:ext cx="521544" cy="2154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kumimoji="1"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プログラム</a:t>
            </a:r>
            <a:endParaRPr kumimoji="1" lang="en-US" altLang="ja-JP" sz="700">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a:p>
            <a:pPr algn="ctr"/>
            <a:r>
              <a:rPr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データ</a:t>
            </a:r>
            <a:endParaRPr kumimoji="1"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p:txBody>
      </p:sp>
      <p:cxnSp>
        <p:nvCxnSpPr>
          <p:cNvPr id="68" name="コネクタ: カギ線 67">
            <a:extLst>
              <a:ext uri="{FF2B5EF4-FFF2-40B4-BE49-F238E27FC236}">
                <a16:creationId xmlns:a16="http://schemas.microsoft.com/office/drawing/2014/main" id="{F14A3B02-18B5-025B-1E18-6279AFAAEA00}"/>
              </a:ext>
            </a:extLst>
          </p:cNvPr>
          <p:cNvCxnSpPr>
            <a:cxnSpLocks/>
            <a:stCxn id="93" idx="6"/>
          </p:cNvCxnSpPr>
          <p:nvPr/>
        </p:nvCxnSpPr>
        <p:spPr>
          <a:xfrm>
            <a:off x="5012532" y="4886863"/>
            <a:ext cx="728659" cy="551400"/>
          </a:xfrm>
          <a:prstGeom prst="bentConnector3">
            <a:avLst>
              <a:gd name="adj1" fmla="val 100000"/>
            </a:avLst>
          </a:prstGeom>
          <a:ln w="19050">
            <a:solidFill>
              <a:srgbClr val="B5A187"/>
            </a:solidFill>
          </a:ln>
        </p:spPr>
        <p:style>
          <a:lnRef idx="1">
            <a:schemeClr val="accent1"/>
          </a:lnRef>
          <a:fillRef idx="0">
            <a:schemeClr val="accent1"/>
          </a:fillRef>
          <a:effectRef idx="0">
            <a:schemeClr val="accent1"/>
          </a:effectRef>
          <a:fontRef idx="minor">
            <a:schemeClr val="tx1"/>
          </a:fontRef>
        </p:style>
      </p:cxnSp>
      <p:sp>
        <p:nvSpPr>
          <p:cNvPr id="74" name="楕円 73">
            <a:extLst>
              <a:ext uri="{FF2B5EF4-FFF2-40B4-BE49-F238E27FC236}">
                <a16:creationId xmlns:a16="http://schemas.microsoft.com/office/drawing/2014/main" id="{0BD3F6C9-5326-DACF-8DE9-3809FCBB12C0}"/>
              </a:ext>
            </a:extLst>
          </p:cNvPr>
          <p:cNvSpPr/>
          <p:nvPr/>
        </p:nvSpPr>
        <p:spPr>
          <a:xfrm>
            <a:off x="2900694" y="6404803"/>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75" name="楕円 74">
            <a:extLst>
              <a:ext uri="{FF2B5EF4-FFF2-40B4-BE49-F238E27FC236}">
                <a16:creationId xmlns:a16="http://schemas.microsoft.com/office/drawing/2014/main" id="{D6A3CF21-5861-56A8-86D6-9BC620C6B94D}"/>
              </a:ext>
            </a:extLst>
          </p:cNvPr>
          <p:cNvSpPr/>
          <p:nvPr/>
        </p:nvSpPr>
        <p:spPr>
          <a:xfrm>
            <a:off x="2900689" y="6774113"/>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76" name="楕円 75">
            <a:extLst>
              <a:ext uri="{FF2B5EF4-FFF2-40B4-BE49-F238E27FC236}">
                <a16:creationId xmlns:a16="http://schemas.microsoft.com/office/drawing/2014/main" id="{ED047051-F64B-098A-F2FC-045DA15DE383}"/>
              </a:ext>
            </a:extLst>
          </p:cNvPr>
          <p:cNvSpPr/>
          <p:nvPr/>
        </p:nvSpPr>
        <p:spPr>
          <a:xfrm>
            <a:off x="2907834" y="7140828"/>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77" name="楕円 76">
            <a:extLst>
              <a:ext uri="{FF2B5EF4-FFF2-40B4-BE49-F238E27FC236}">
                <a16:creationId xmlns:a16="http://schemas.microsoft.com/office/drawing/2014/main" id="{F190EAF5-0977-FB81-1E09-F3A846B453FA}"/>
              </a:ext>
            </a:extLst>
          </p:cNvPr>
          <p:cNvSpPr/>
          <p:nvPr/>
        </p:nvSpPr>
        <p:spPr>
          <a:xfrm>
            <a:off x="1612425" y="7138445"/>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78" name="楕円 77">
            <a:extLst>
              <a:ext uri="{FF2B5EF4-FFF2-40B4-BE49-F238E27FC236}">
                <a16:creationId xmlns:a16="http://schemas.microsoft.com/office/drawing/2014/main" id="{5890982D-5729-BCEB-E5B7-AC2B3DC8217E}"/>
              </a:ext>
            </a:extLst>
          </p:cNvPr>
          <p:cNvSpPr/>
          <p:nvPr/>
        </p:nvSpPr>
        <p:spPr>
          <a:xfrm>
            <a:off x="1624331" y="6771731"/>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79" name="楕円 78">
            <a:extLst>
              <a:ext uri="{FF2B5EF4-FFF2-40B4-BE49-F238E27FC236}">
                <a16:creationId xmlns:a16="http://schemas.microsoft.com/office/drawing/2014/main" id="{21DD7E9E-06A6-4CDA-B499-41757D425D6E}"/>
              </a:ext>
            </a:extLst>
          </p:cNvPr>
          <p:cNvSpPr/>
          <p:nvPr/>
        </p:nvSpPr>
        <p:spPr>
          <a:xfrm>
            <a:off x="1619571" y="6402629"/>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95" name="楕円 94">
            <a:extLst>
              <a:ext uri="{FF2B5EF4-FFF2-40B4-BE49-F238E27FC236}">
                <a16:creationId xmlns:a16="http://schemas.microsoft.com/office/drawing/2014/main" id="{10799B1A-FA20-FF86-B26E-50191C6BB300}"/>
              </a:ext>
            </a:extLst>
          </p:cNvPr>
          <p:cNvSpPr/>
          <p:nvPr/>
        </p:nvSpPr>
        <p:spPr>
          <a:xfrm>
            <a:off x="2791185" y="4796832"/>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96" name="楕円 95">
            <a:extLst>
              <a:ext uri="{FF2B5EF4-FFF2-40B4-BE49-F238E27FC236}">
                <a16:creationId xmlns:a16="http://schemas.microsoft.com/office/drawing/2014/main" id="{47F45C08-2DD0-877E-68AB-179A1FE89AA2}"/>
              </a:ext>
            </a:extLst>
          </p:cNvPr>
          <p:cNvSpPr/>
          <p:nvPr/>
        </p:nvSpPr>
        <p:spPr>
          <a:xfrm>
            <a:off x="2790162" y="5208831"/>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97" name="楕円 96">
            <a:extLst>
              <a:ext uri="{FF2B5EF4-FFF2-40B4-BE49-F238E27FC236}">
                <a16:creationId xmlns:a16="http://schemas.microsoft.com/office/drawing/2014/main" id="{A9C0314D-ECA6-B668-F8D0-51708119829F}"/>
              </a:ext>
            </a:extLst>
          </p:cNvPr>
          <p:cNvSpPr/>
          <p:nvPr/>
        </p:nvSpPr>
        <p:spPr>
          <a:xfrm>
            <a:off x="2789654" y="5550372"/>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98" name="楕円 97">
            <a:extLst>
              <a:ext uri="{FF2B5EF4-FFF2-40B4-BE49-F238E27FC236}">
                <a16:creationId xmlns:a16="http://schemas.microsoft.com/office/drawing/2014/main" id="{A661695B-39D5-B6EA-C081-DC33F9068B26}"/>
              </a:ext>
            </a:extLst>
          </p:cNvPr>
          <p:cNvSpPr/>
          <p:nvPr/>
        </p:nvSpPr>
        <p:spPr>
          <a:xfrm>
            <a:off x="1604623" y="4803560"/>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99" name="楕円 98">
            <a:extLst>
              <a:ext uri="{FF2B5EF4-FFF2-40B4-BE49-F238E27FC236}">
                <a16:creationId xmlns:a16="http://schemas.microsoft.com/office/drawing/2014/main" id="{3E7B91E0-5DD6-8BFB-34C1-38316D50A276}"/>
              </a:ext>
            </a:extLst>
          </p:cNvPr>
          <p:cNvSpPr/>
          <p:nvPr/>
        </p:nvSpPr>
        <p:spPr>
          <a:xfrm>
            <a:off x="1607073" y="5204084"/>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00" name="楕円 99">
            <a:extLst>
              <a:ext uri="{FF2B5EF4-FFF2-40B4-BE49-F238E27FC236}">
                <a16:creationId xmlns:a16="http://schemas.microsoft.com/office/drawing/2014/main" id="{1101F076-AB65-3BBB-31A7-79A5602D897A}"/>
              </a:ext>
            </a:extLst>
          </p:cNvPr>
          <p:cNvSpPr/>
          <p:nvPr/>
        </p:nvSpPr>
        <p:spPr>
          <a:xfrm>
            <a:off x="1607962" y="5549885"/>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2567</TotalTime>
  <Words>13638</Words>
  <Application>Microsoft Office PowerPoint</Application>
  <PresentationFormat>ユーザー設定</PresentationFormat>
  <Paragraphs>589</Paragraphs>
  <Slides>11</Slides>
  <Notes>4</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11</vt:i4>
      </vt:variant>
    </vt:vector>
  </HeadingPairs>
  <TitlesOfParts>
    <vt:vector size="17" baseType="lpstr">
      <vt:lpstr>メイリオ</vt:lpstr>
      <vt:lpstr>游ゴシック</vt:lpstr>
      <vt:lpstr>Arial</vt:lpstr>
      <vt:lpstr>Calibri</vt:lpstr>
      <vt:lpstr>Times New Roman</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1972 , Volume , Issue Oct-1972  </dc:title>
  <cp:lastModifiedBy>貴哲 山岡</cp:lastModifiedBy>
  <cp:revision>21</cp:revision>
  <dcterms:created xsi:type="dcterms:W3CDTF">2023-09-17T09:42:02Z</dcterms:created>
  <dcterms:modified xsi:type="dcterms:W3CDTF">2023-09-18T22:39:23Z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2006-04-29T00:00:00Z</vt:filetime>
  </property>
  <property fmtid="{D5CDD505-2E9C-101B-9397-08002B2CF9AE}" pid="3" name="LastSaved">
    <vt:filetime>2023-09-17T00:00:00Z</vt:filetime>
  </property>
</Properties>
</file>